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74" r:id="rId2"/>
    <p:sldId id="275" r:id="rId3"/>
    <p:sldId id="360" r:id="rId4"/>
    <p:sldId id="410" r:id="rId5"/>
    <p:sldId id="362" r:id="rId6"/>
    <p:sldId id="370" r:id="rId7"/>
    <p:sldId id="371" r:id="rId8"/>
    <p:sldId id="372" r:id="rId9"/>
    <p:sldId id="373" r:id="rId10"/>
    <p:sldId id="377" r:id="rId11"/>
    <p:sldId id="384" r:id="rId12"/>
    <p:sldId id="385" r:id="rId13"/>
    <p:sldId id="386" r:id="rId14"/>
    <p:sldId id="409" r:id="rId15"/>
    <p:sldId id="368" r:id="rId16"/>
    <p:sldId id="374" r:id="rId17"/>
    <p:sldId id="380" r:id="rId18"/>
    <p:sldId id="378" r:id="rId19"/>
    <p:sldId id="411" r:id="rId20"/>
    <p:sldId id="412" r:id="rId21"/>
    <p:sldId id="413" r:id="rId22"/>
    <p:sldId id="367" r:id="rId23"/>
    <p:sldId id="364" r:id="rId24"/>
    <p:sldId id="366" r:id="rId25"/>
    <p:sldId id="376" r:id="rId26"/>
    <p:sldId id="417" r:id="rId27"/>
    <p:sldId id="405" r:id="rId28"/>
    <p:sldId id="387" r:id="rId29"/>
    <p:sldId id="414" r:id="rId30"/>
    <p:sldId id="406" r:id="rId31"/>
    <p:sldId id="415" r:id="rId32"/>
    <p:sldId id="407" r:id="rId33"/>
    <p:sldId id="416" r:id="rId34"/>
    <p:sldId id="418" r:id="rId35"/>
    <p:sldId id="408" r:id="rId36"/>
    <p:sldId id="419" r:id="rId37"/>
    <p:sldId id="343" r:id="rId38"/>
    <p:sldId id="392" r:id="rId39"/>
    <p:sldId id="393" r:id="rId40"/>
    <p:sldId id="403" r:id="rId41"/>
    <p:sldId id="404" r:id="rId42"/>
    <p:sldId id="420" r:id="rId43"/>
    <p:sldId id="402" r:id="rId44"/>
    <p:sldId id="388" r:id="rId45"/>
    <p:sldId id="389" r:id="rId46"/>
    <p:sldId id="390" r:id="rId47"/>
    <p:sldId id="391" r:id="rId48"/>
    <p:sldId id="394" r:id="rId49"/>
    <p:sldId id="395" r:id="rId50"/>
    <p:sldId id="396" r:id="rId51"/>
    <p:sldId id="397" r:id="rId52"/>
    <p:sldId id="398" r:id="rId53"/>
    <p:sldId id="399" r:id="rId54"/>
    <p:sldId id="401" r:id="rId55"/>
    <p:sldId id="400" r:id="rId56"/>
    <p:sldId id="363" r:id="rId57"/>
  </p:sldIdLst>
  <p:sldSz cx="9144000" cy="5143500" type="screen16x9"/>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6E97C9"/>
    <a:srgbClr val="FFF3ED"/>
    <a:srgbClr val="F8CDA2"/>
    <a:srgbClr val="4F81BD"/>
    <a:srgbClr val="E38281"/>
    <a:srgbClr val="E589AF"/>
    <a:srgbClr val="FFF9E7"/>
    <a:srgbClr val="4D6071"/>
    <a:srgbClr val="F2C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87" autoAdjust="0"/>
  </p:normalViewPr>
  <p:slideViewPr>
    <p:cSldViewPr>
      <p:cViewPr varScale="1">
        <p:scale>
          <a:sx n="85" d="100"/>
          <a:sy n="85" d="100"/>
        </p:scale>
        <p:origin x="7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1092A6-32AC-4290-B6F0-97AED4C36EE4}" type="datetimeFigureOut">
              <a:rPr lang="id-ID" smtClean="0"/>
              <a:t>16/10/2024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DBF48-6E1C-45EC-B47A-B7F2A7ED4C36}" type="slidenum">
              <a:rPr lang="id-ID" smtClean="0"/>
              <a:t>‹#›</a:t>
            </a:fld>
            <a:endParaRPr lang="id-ID"/>
          </a:p>
        </p:txBody>
      </p:sp>
    </p:spTree>
    <p:extLst>
      <p:ext uri="{BB962C8B-B14F-4D97-AF65-F5344CB8AC3E}">
        <p14:creationId xmlns:p14="http://schemas.microsoft.com/office/powerpoint/2010/main" val="414783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8EA237-A359-4CC0-951A-F3A14D13DA26}" type="slidenum">
              <a:rPr lang="en-US" smtClean="0"/>
              <a:t>1</a:t>
            </a:fld>
            <a:endParaRPr lang="en-US"/>
          </a:p>
        </p:txBody>
      </p:sp>
    </p:spTree>
    <p:extLst>
      <p:ext uri="{BB962C8B-B14F-4D97-AF65-F5344CB8AC3E}">
        <p14:creationId xmlns:p14="http://schemas.microsoft.com/office/powerpoint/2010/main" val="21345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SUMBER GAMBAR FONT 8-10pt </a:t>
            </a:r>
            <a:r>
              <a:rPr lang="en-US" dirty="0" err="1"/>
              <a:t>calibri</a:t>
            </a:r>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2</a:t>
            </a:fld>
            <a:endParaRPr lang="id-ID"/>
          </a:p>
        </p:txBody>
      </p:sp>
    </p:spTree>
    <p:extLst>
      <p:ext uri="{BB962C8B-B14F-4D97-AF65-F5344CB8AC3E}">
        <p14:creationId xmlns:p14="http://schemas.microsoft.com/office/powerpoint/2010/main" val="317383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3</a:t>
            </a:fld>
            <a:endParaRPr lang="id-ID"/>
          </a:p>
        </p:txBody>
      </p:sp>
    </p:spTree>
    <p:extLst>
      <p:ext uri="{BB962C8B-B14F-4D97-AF65-F5344CB8AC3E}">
        <p14:creationId xmlns:p14="http://schemas.microsoft.com/office/powerpoint/2010/main" val="46792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4</a:t>
            </a:fld>
            <a:endParaRPr lang="id-ID"/>
          </a:p>
        </p:txBody>
      </p:sp>
    </p:spTree>
    <p:extLst>
      <p:ext uri="{BB962C8B-B14F-4D97-AF65-F5344CB8AC3E}">
        <p14:creationId xmlns:p14="http://schemas.microsoft.com/office/powerpoint/2010/main" val="163523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10</a:t>
            </a:fld>
            <a:endParaRPr lang="id-ID"/>
          </a:p>
        </p:txBody>
      </p:sp>
    </p:spTree>
    <p:extLst>
      <p:ext uri="{BB962C8B-B14F-4D97-AF65-F5344CB8AC3E}">
        <p14:creationId xmlns:p14="http://schemas.microsoft.com/office/powerpoint/2010/main" val="225352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22</a:t>
            </a:fld>
            <a:endParaRPr lang="id-ID"/>
          </a:p>
        </p:txBody>
      </p:sp>
    </p:spTree>
    <p:extLst>
      <p:ext uri="{BB962C8B-B14F-4D97-AF65-F5344CB8AC3E}">
        <p14:creationId xmlns:p14="http://schemas.microsoft.com/office/powerpoint/2010/main" val="126970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41</a:t>
            </a:fld>
            <a:endParaRPr lang="id-ID"/>
          </a:p>
        </p:txBody>
      </p:sp>
    </p:spTree>
    <p:extLst>
      <p:ext uri="{BB962C8B-B14F-4D97-AF65-F5344CB8AC3E}">
        <p14:creationId xmlns:p14="http://schemas.microsoft.com/office/powerpoint/2010/main" val="26088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DBF48-6E1C-45EC-B47A-B7F2A7ED4C36}" type="slidenum">
              <a:rPr lang="id-ID" smtClean="0"/>
              <a:t>42</a:t>
            </a:fld>
            <a:endParaRPr lang="id-ID"/>
          </a:p>
        </p:txBody>
      </p:sp>
    </p:spTree>
    <p:extLst>
      <p:ext uri="{BB962C8B-B14F-4D97-AF65-F5344CB8AC3E}">
        <p14:creationId xmlns:p14="http://schemas.microsoft.com/office/powerpoint/2010/main" val="295277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endParaRPr lang="id-ID"/>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3398336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id-ID"/>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210177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1946058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95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id-ID"/>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id-ID" dirty="0"/>
          </a:p>
        </p:txBody>
      </p:sp>
    </p:spTree>
    <p:extLst>
      <p:ext uri="{BB962C8B-B14F-4D97-AF65-F5344CB8AC3E}">
        <p14:creationId xmlns:p14="http://schemas.microsoft.com/office/powerpoint/2010/main" val="862848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384522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id-ID"/>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981004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id-ID"/>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382700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id-ID"/>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id-ID"/>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60998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id-ID"/>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3116249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2115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D6F51C9-3709-4B35-99B3-D32F5AC199CA}" type="datetimeFigureOut">
              <a:rPr lang="id-ID" smtClean="0"/>
              <a:t>16/10/2024</a:t>
            </a:fld>
            <a:endParaRPr lang="id-ID"/>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9624258-1980-4938-88E2-3EA32912C436}" type="slidenum">
              <a:rPr lang="id-ID" smtClean="0"/>
              <a:t>‹#›</a:t>
            </a:fld>
            <a:endParaRPr lang="id-ID"/>
          </a:p>
        </p:txBody>
      </p:sp>
    </p:spTree>
    <p:extLst>
      <p:ext uri="{BB962C8B-B14F-4D97-AF65-F5344CB8AC3E}">
        <p14:creationId xmlns:p14="http://schemas.microsoft.com/office/powerpoint/2010/main" val="262581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56" y="4631478"/>
            <a:ext cx="9143244" cy="512022"/>
          </a:xfrm>
          <a:prstGeom prst="rect">
            <a:avLst/>
          </a:prstGeom>
        </p:spPr>
      </p:pic>
    </p:spTree>
    <p:extLst>
      <p:ext uri="{BB962C8B-B14F-4D97-AF65-F5344CB8AC3E}">
        <p14:creationId xmlns:p14="http://schemas.microsoft.com/office/powerpoint/2010/main" val="229262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00.png"/><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0.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1"/>
            <a:ext cx="9144000" cy="5142857"/>
          </a:xfrm>
          <a:prstGeom prst="rect">
            <a:avLst/>
          </a:prstGeom>
        </p:spPr>
      </p:pic>
      <p:cxnSp>
        <p:nvCxnSpPr>
          <p:cNvPr id="9" name="直線コネクタ 9"/>
          <p:cNvCxnSpPr/>
          <p:nvPr/>
        </p:nvCxnSpPr>
        <p:spPr>
          <a:xfrm>
            <a:off x="3810025" y="2876550"/>
            <a:ext cx="4495775" cy="0"/>
          </a:xfrm>
          <a:prstGeom prst="line">
            <a:avLst/>
          </a:prstGeom>
          <a:noFill/>
          <a:ln w="28575" cap="flat" cmpd="sng" algn="ctr">
            <a:solidFill>
              <a:schemeClr val="tx1">
                <a:lumMod val="65000"/>
                <a:lumOff val="35000"/>
              </a:schemeClr>
            </a:solidFill>
            <a:prstDash val="solid"/>
            <a:headEnd type="oval"/>
            <a:tailEnd type="oval"/>
          </a:ln>
          <a:effectLst/>
        </p:spPr>
      </p:cxnSp>
      <p:sp>
        <p:nvSpPr>
          <p:cNvPr id="10" name="タイトル 1"/>
          <p:cNvSpPr txBox="1">
            <a:spLocks/>
          </p:cNvSpPr>
          <p:nvPr/>
        </p:nvSpPr>
        <p:spPr>
          <a:xfrm>
            <a:off x="3520978" y="1194343"/>
            <a:ext cx="5073868" cy="469019"/>
          </a:xfrm>
          <a:prstGeom prst="rect">
            <a:avLst/>
          </a:prstGeom>
        </p:spPr>
        <p:txBody>
          <a:bodyPr lIns="68580" tIns="34290" rIns="68580" bIns="34290" anchor="b"/>
          <a:lstStyle>
            <a:lvl1pPr algn="ctr" defTabSz="914400" rtl="0" eaLnBrk="1" latinLnBrk="0" hangingPunct="1">
              <a:spcBef>
                <a:spcPct val="0"/>
              </a:spcBef>
              <a:buNone/>
              <a:defRPr sz="9600" kern="1200" spc="1500" baseline="0">
                <a:solidFill>
                  <a:schemeClr val="tx1"/>
                </a:solidFill>
                <a:latin typeface="+mj-lt"/>
                <a:ea typeface="+mj-ea"/>
                <a:cs typeface="+mj-cs"/>
              </a:defRPr>
            </a:lvl1pPr>
          </a:lstStyle>
          <a:p>
            <a:pPr defTabSz="1632713">
              <a:defRPr/>
            </a:pPr>
            <a:r>
              <a:rPr kumimoji="1" lang="en-US" altLang="ja-JP" sz="3200" b="1" spc="0" dirty="0">
                <a:solidFill>
                  <a:schemeClr val="tx1">
                    <a:lumMod val="65000"/>
                    <a:lumOff val="35000"/>
                  </a:schemeClr>
                </a:solidFill>
                <a:latin typeface="Arial" pitchFamily="34" charset="0"/>
                <a:cs typeface="Arial" pitchFamily="34" charset="0"/>
              </a:rPr>
              <a:t>MEDIA MENGAJAR</a:t>
            </a:r>
            <a:endParaRPr kumimoji="1" lang="ja-JP" altLang="en-US" sz="3200" b="1" spc="0" dirty="0">
              <a:solidFill>
                <a:schemeClr val="tx1">
                  <a:lumMod val="65000"/>
                  <a:lumOff val="35000"/>
                </a:schemeClr>
              </a:solidFill>
              <a:latin typeface="Arial" pitchFamily="34" charset="0"/>
              <a:cs typeface="Arial" pitchFamily="34" charset="0"/>
            </a:endParaRPr>
          </a:p>
        </p:txBody>
      </p:sp>
      <p:sp>
        <p:nvSpPr>
          <p:cNvPr id="11" name="Rectangle 10"/>
          <p:cNvSpPr/>
          <p:nvPr/>
        </p:nvSpPr>
        <p:spPr>
          <a:xfrm>
            <a:off x="4895416" y="2977351"/>
            <a:ext cx="2324995" cy="315471"/>
          </a:xfrm>
          <a:prstGeom prst="rect">
            <a:avLst/>
          </a:prstGeom>
        </p:spPr>
        <p:txBody>
          <a:bodyPr wrap="none" lIns="68580" tIns="34290" rIns="68580" bIns="34290">
            <a:spAutoFit/>
          </a:bodyPr>
          <a:lstStyle/>
          <a:p>
            <a:pPr algn="ctr"/>
            <a:r>
              <a:rPr lang="en-US" sz="1600" b="1" dirty="0">
                <a:solidFill>
                  <a:schemeClr val="tx1">
                    <a:lumMod val="65000"/>
                    <a:lumOff val="35000"/>
                  </a:schemeClr>
                </a:solidFill>
              </a:rPr>
              <a:t>UNTUK SMA/MA KELAS X</a:t>
            </a:r>
            <a:endParaRPr lang="id-ID" sz="1600" b="1" dirty="0">
              <a:solidFill>
                <a:schemeClr val="tx1">
                  <a:lumMod val="65000"/>
                  <a:lumOff val="35000"/>
                </a:schemeClr>
              </a:solidFill>
            </a:endParaRPr>
          </a:p>
        </p:txBody>
      </p:sp>
      <p:sp>
        <p:nvSpPr>
          <p:cNvPr id="13" name="Cube 12"/>
          <p:cNvSpPr/>
          <p:nvPr/>
        </p:nvSpPr>
        <p:spPr>
          <a:xfrm>
            <a:off x="1251549" y="895351"/>
            <a:ext cx="2168323" cy="2971800"/>
          </a:xfrm>
          <a:prstGeom prst="cube">
            <a:avLst>
              <a:gd name="adj" fmla="val 3711"/>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テキスト プレースホルダー 11"/>
          <p:cNvSpPr txBox="1">
            <a:spLocks/>
          </p:cNvSpPr>
          <p:nvPr/>
        </p:nvSpPr>
        <p:spPr>
          <a:xfrm>
            <a:off x="3657600" y="1876747"/>
            <a:ext cx="4495775" cy="718215"/>
          </a:xfrm>
          <a:prstGeom prst="rect">
            <a:avLst/>
          </a:prstGeom>
        </p:spPr>
        <p:txBody>
          <a:bodyPr anchor="t">
            <a:noAutofit/>
          </a:bodyPr>
          <a:lstStyle>
            <a:lvl1pPr marL="342900" indent="-342900" algn="ctr" defTabSz="914400" rtl="0" eaLnBrk="1" latinLnBrk="0" hangingPunct="1">
              <a:spcBef>
                <a:spcPct val="20000"/>
              </a:spcBef>
              <a:buFont typeface="Arial" pitchFamily="34" charset="0"/>
              <a:buChar char="•"/>
              <a:defRPr sz="4000" kern="1200" spc="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3200" b="1" dirty="0">
                <a:solidFill>
                  <a:srgbClr val="CA1F27"/>
                </a:solidFill>
                <a:cs typeface="Arial" pitchFamily="34" charset="0"/>
              </a:rPr>
              <a:t>IPA </a:t>
            </a:r>
            <a:r>
              <a:rPr lang="en-US" sz="3200" b="1" dirty="0" err="1">
                <a:solidFill>
                  <a:srgbClr val="CA1F27"/>
                </a:solidFill>
                <a:cs typeface="Arial" pitchFamily="34" charset="0"/>
              </a:rPr>
              <a:t>Fisika</a:t>
            </a:r>
            <a:endParaRPr lang="en-US" sz="3200" b="1" dirty="0">
              <a:solidFill>
                <a:srgbClr val="CA1F27"/>
              </a:solidFill>
              <a:cs typeface="Arial"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182" y="988855"/>
            <a:ext cx="2026585" cy="2878295"/>
          </a:xfrm>
          <a:prstGeom prst="rect">
            <a:avLst/>
          </a:prstGeom>
        </p:spPr>
      </p:pic>
    </p:spTree>
    <p:extLst>
      <p:ext uri="{BB962C8B-B14F-4D97-AF65-F5344CB8AC3E}">
        <p14:creationId xmlns:p14="http://schemas.microsoft.com/office/powerpoint/2010/main" val="38804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ID="16" presetClass="entr" presetSubtype="37"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1000"/>
                                        <p:tgtEl>
                                          <p:spTgt spid="9"/>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14"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Peran</a:t>
              </a:r>
              <a:r>
                <a:rPr lang="en-US" b="1" dirty="0">
                  <a:solidFill>
                    <a:schemeClr val="tx1"/>
                  </a:solidFill>
                  <a:latin typeface="Calibri" panose="020F0502020204030204" pitchFamily="34" charset="0"/>
                </a:rPr>
                <a:t> Fisika </a:t>
              </a:r>
              <a:r>
                <a:rPr lang="en-US" b="1" dirty="0" err="1">
                  <a:solidFill>
                    <a:schemeClr val="tx1"/>
                  </a:solidFill>
                  <a:latin typeface="Calibri" panose="020F0502020204030204" pitchFamily="34" charset="0"/>
                </a:rPr>
                <a:t>dalam</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Kehidupan</a:t>
              </a:r>
              <a:endParaRPr lang="en-US" b="1" dirty="0">
                <a:solidFill>
                  <a:schemeClr val="tx1"/>
                </a:solidFill>
                <a:latin typeface="Calibri" panose="020F0502020204030204" pitchFamily="34" charset="0"/>
              </a:endParaRPr>
            </a:p>
          </p:txBody>
        </p:sp>
        <p:sp>
          <p:nvSpPr>
            <p:cNvPr id="15"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16"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7" name="正方形/長方形 15">
              <a:extLst>
                <a:ext uri="{FF2B5EF4-FFF2-40B4-BE49-F238E27FC236}">
                  <a16:creationId xmlns:a16="http://schemas.microsoft.com/office/drawing/2014/main" id="{57DC62A0-338C-462D-955E-1DD70283263E}"/>
                </a:ext>
              </a:extLst>
            </p:cNvPr>
            <p:cNvSpPr/>
            <p:nvPr/>
          </p:nvSpPr>
          <p:spPr>
            <a:xfrm>
              <a:off x="1005737" y="701031"/>
              <a:ext cx="5220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8" name="TextBox 17">
              <a:extLst>
                <a:ext uri="{FF2B5EF4-FFF2-40B4-BE49-F238E27FC236}">
                  <a16:creationId xmlns:a16="http://schemas.microsoft.com/office/drawing/2014/main" id="{B212A415-2C76-476C-9864-670DA094215C}"/>
                </a:ext>
              </a:extLst>
            </p:cNvPr>
            <p:cNvSpPr txBox="1"/>
            <p:nvPr/>
          </p:nvSpPr>
          <p:spPr>
            <a:xfrm>
              <a:off x="376823" y="254009"/>
              <a:ext cx="38664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B</a:t>
              </a:r>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1101" t="35000" r="5113" b="11801"/>
          <a:stretch/>
        </p:blipFill>
        <p:spPr>
          <a:xfrm>
            <a:off x="467544" y="970566"/>
            <a:ext cx="8064896" cy="3600400"/>
          </a:xfrm>
          <a:prstGeom prst="rect">
            <a:avLst/>
          </a:prstGeom>
        </p:spPr>
      </p:pic>
      <p:sp>
        <p:nvSpPr>
          <p:cNvPr id="25" name="Rectangle 24"/>
          <p:cNvSpPr/>
          <p:nvPr/>
        </p:nvSpPr>
        <p:spPr>
          <a:xfrm>
            <a:off x="691124" y="1205186"/>
            <a:ext cx="7409268" cy="2031325"/>
          </a:xfrm>
          <a:prstGeom prst="rect">
            <a:avLst/>
          </a:prstGeom>
        </p:spPr>
        <p:txBody>
          <a:bodyPr wrap="square">
            <a:spAutoFit/>
          </a:bodyPr>
          <a:lstStyle/>
          <a:p>
            <a:pPr marL="380990" indent="-380990">
              <a:buFont typeface="Wingdings" panose="05000000000000000000" pitchFamily="2" charset="2"/>
              <a:buChar char="ü"/>
            </a:pPr>
            <a:r>
              <a:rPr lang="id-ID" dirty="0">
                <a:latin typeface="Calibri" panose="020F0502020204030204" pitchFamily="34" charset="0"/>
              </a:rPr>
              <a:t>Fisika merupakan salah satu cabang </a:t>
            </a:r>
            <a:r>
              <a:rPr lang="en-US" dirty="0">
                <a:latin typeface="Calibri" panose="020F0502020204030204" pitchFamily="34" charset="0"/>
              </a:rPr>
              <a:t>S</a:t>
            </a:r>
            <a:r>
              <a:rPr lang="id-ID" dirty="0">
                <a:latin typeface="Calibri" panose="020F0502020204030204" pitchFamily="34" charset="0"/>
              </a:rPr>
              <a:t>ains yang mempelajari tentang sifat-sifat materi beserta interaksi antara materinya. Ilmu </a:t>
            </a:r>
            <a:r>
              <a:rPr lang="en-US" dirty="0">
                <a:latin typeface="Calibri" panose="020F0502020204030204" pitchFamily="34" charset="0"/>
              </a:rPr>
              <a:t>F</a:t>
            </a:r>
            <a:r>
              <a:rPr lang="id-ID" dirty="0">
                <a:latin typeface="Calibri" panose="020F0502020204030204" pitchFamily="34" charset="0"/>
              </a:rPr>
              <a:t>isika terbentuk berdasarkan fakta dari hasil data penelitian. </a:t>
            </a:r>
          </a:p>
          <a:p>
            <a:pPr marL="380990" indent="-380990">
              <a:buFont typeface="Wingdings" panose="05000000000000000000" pitchFamily="2" charset="2"/>
              <a:buChar char="ü"/>
            </a:pPr>
            <a:r>
              <a:rPr lang="id-ID" dirty="0">
                <a:latin typeface="Calibri" panose="020F0502020204030204" pitchFamily="34" charset="0"/>
              </a:rPr>
              <a:t>Salah satu manfaat mempelajari ilmu </a:t>
            </a:r>
            <a:r>
              <a:rPr lang="en-US" dirty="0">
                <a:latin typeface="Calibri" panose="020F0502020204030204" pitchFamily="34" charset="0"/>
              </a:rPr>
              <a:t>F</a:t>
            </a:r>
            <a:r>
              <a:rPr lang="id-ID" dirty="0">
                <a:latin typeface="Calibri" panose="020F0502020204030204" pitchFamily="34" charset="0"/>
              </a:rPr>
              <a:t>isika adalah dapat mempermudah pekerjaan manusia dengan adanya alat alat canggih hasil penerapan ilmu </a:t>
            </a:r>
            <a:r>
              <a:rPr lang="en-US" dirty="0">
                <a:latin typeface="Calibri" panose="020F0502020204030204" pitchFamily="34" charset="0"/>
              </a:rPr>
              <a:t>F</a:t>
            </a:r>
            <a:r>
              <a:rPr lang="id-ID" dirty="0">
                <a:latin typeface="Calibri" panose="020F0502020204030204" pitchFamily="34" charset="0"/>
              </a:rPr>
              <a:t>isika</a:t>
            </a:r>
            <a:r>
              <a:rPr lang="en-US" dirty="0">
                <a:latin typeface="Calibri" panose="020F0502020204030204" pitchFamily="34" charset="0"/>
              </a:rPr>
              <a:t>. </a:t>
            </a:r>
          </a:p>
          <a:p>
            <a:pPr marL="380990" indent="-380990">
              <a:buFont typeface="Wingdings" panose="05000000000000000000" pitchFamily="2" charset="2"/>
              <a:buChar char="ü"/>
            </a:pPr>
            <a:endParaRPr lang="id-ID" dirty="0">
              <a:latin typeface="Calibri" panose="020F0502020204030204" pitchFamily="34"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5116" y="2623610"/>
            <a:ext cx="2605905" cy="2178621"/>
          </a:xfrm>
          <a:prstGeom prst="rect">
            <a:avLst/>
          </a:prstGeom>
        </p:spPr>
      </p:pic>
      <p:sp>
        <p:nvSpPr>
          <p:cNvPr id="5" name="Rectangle 4"/>
          <p:cNvSpPr/>
          <p:nvPr/>
        </p:nvSpPr>
        <p:spPr>
          <a:xfrm>
            <a:off x="691124" y="2823774"/>
            <a:ext cx="5997138" cy="1477328"/>
          </a:xfrm>
          <a:prstGeom prst="rect">
            <a:avLst/>
          </a:prstGeom>
        </p:spPr>
        <p:txBody>
          <a:bodyPr wrap="square">
            <a:spAutoFit/>
          </a:bodyPr>
          <a:lstStyle/>
          <a:p>
            <a:pPr marL="380990" indent="-380990">
              <a:buFont typeface="Wingdings" panose="05000000000000000000" pitchFamily="2" charset="2"/>
              <a:buChar char="ü"/>
            </a:pPr>
            <a:r>
              <a:rPr lang="id-ID" dirty="0">
                <a:latin typeface="Calibri" panose="020F0502020204030204" pitchFamily="34" charset="0"/>
              </a:rPr>
              <a:t>Ilmu </a:t>
            </a:r>
            <a:r>
              <a:rPr lang="en-US" dirty="0">
                <a:latin typeface="Calibri" panose="020F0502020204030204" pitchFamily="34" charset="0"/>
              </a:rPr>
              <a:t>F</a:t>
            </a:r>
            <a:r>
              <a:rPr lang="id-ID" dirty="0">
                <a:latin typeface="Calibri" panose="020F0502020204030204" pitchFamily="34" charset="0"/>
              </a:rPr>
              <a:t>isika mampu berkolaborasi dengan ilmu-ilmu lain sehingga dapat menghasilkan suatu produk yang memiliki manfaat bagi kehidupan manusia, sehingga berkontribusi besar dalam menunjang kemajuan teknologi di berbagai bidang.</a:t>
            </a:r>
            <a:endParaRPr lang="en-US" dirty="0">
              <a:latin typeface="Calibri" panose="020F0502020204030204" pitchFamily="34" charset="0"/>
            </a:endParaRPr>
          </a:p>
        </p:txBody>
      </p:sp>
    </p:spTree>
    <p:extLst>
      <p:ext uri="{BB962C8B-B14F-4D97-AF65-F5344CB8AC3E}">
        <p14:creationId xmlns:p14="http://schemas.microsoft.com/office/powerpoint/2010/main" val="17886024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750"/>
                                        <p:tgtEl>
                                          <p:spTgt spid="1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19" dur="500"/>
                                        <p:tgtEl>
                                          <p:spTgt spid="25">
                                            <p:txEl>
                                              <p:pRg st="0" end="0"/>
                                            </p:txEl>
                                          </p:spTgt>
                                        </p:tgtEl>
                                      </p:cBhvr>
                                    </p:animEffect>
                                  </p:childTnLst>
                                </p:cTn>
                              </p:par>
                            </p:childTnLst>
                          </p:cTn>
                        </p:par>
                        <p:par>
                          <p:cTn id="20" fill="hold">
                            <p:stCondLst>
                              <p:cond delay="1750"/>
                            </p:stCondLst>
                            <p:childTnLst>
                              <p:par>
                                <p:cTn id="21" presetID="14" presetClass="entr" presetSubtype="10" fill="hold" nodeType="after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23" dur="500"/>
                                        <p:tgtEl>
                                          <p:spTgt spid="25">
                                            <p:txEl>
                                              <p:pRg st="1" end="1"/>
                                            </p:txEl>
                                          </p:spTgt>
                                        </p:tgtEl>
                                      </p:cBhvr>
                                    </p:animEffect>
                                  </p:childTnLst>
                                </p:cTn>
                              </p:par>
                            </p:childTnLst>
                          </p:cTn>
                        </p:par>
                        <p:par>
                          <p:cTn id="24" fill="hold">
                            <p:stCondLst>
                              <p:cond delay="2250"/>
                            </p:stCondLst>
                            <p:childTnLst>
                              <p:par>
                                <p:cTn id="25" presetID="14" presetClass="entr" presetSubtype="10" fill="hold"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54FBA-27A5-AF3B-D7ED-567BF01D6EFA}"/>
              </a:ext>
            </a:extLst>
          </p:cNvPr>
          <p:cNvSpPr txBox="1"/>
          <p:nvPr/>
        </p:nvSpPr>
        <p:spPr>
          <a:xfrm>
            <a:off x="453143" y="1001958"/>
            <a:ext cx="4464496" cy="3539430"/>
          </a:xfrm>
          <a:prstGeom prst="rect">
            <a:avLst/>
          </a:prstGeom>
          <a:noFill/>
        </p:spPr>
        <p:txBody>
          <a:bodyPr wrap="square">
            <a:spAutoFit/>
          </a:bodyPr>
          <a:lstStyle/>
          <a:p>
            <a:pPr marL="380990" indent="-380990">
              <a:buFont typeface="Wingdings" panose="05000000000000000000" pitchFamily="2" charset="2"/>
              <a:buChar char="ü"/>
            </a:pPr>
            <a:r>
              <a:rPr lang="id-ID" sz="1600" dirty="0">
                <a:latin typeface="Calibri" panose="020F0502020204030204" pitchFamily="34" charset="0"/>
              </a:rPr>
              <a:t>Fenomena alam yang sering terjadi di wilayah Norwegia (dekat kutub utara), salah satunya adalah </a:t>
            </a:r>
            <a:r>
              <a:rPr lang="id-ID" sz="1600" i="1" dirty="0">
                <a:latin typeface="Calibri" panose="020F0502020204030204" pitchFamily="34" charset="0"/>
              </a:rPr>
              <a:t>polar night</a:t>
            </a:r>
            <a:r>
              <a:rPr lang="id-ID" sz="1600" dirty="0">
                <a:latin typeface="Calibri" panose="020F0502020204030204" pitchFamily="34" charset="0"/>
              </a:rPr>
              <a:t>. </a:t>
            </a:r>
          </a:p>
          <a:p>
            <a:pPr marL="380990" indent="-380990">
              <a:buFont typeface="Wingdings" panose="05000000000000000000" pitchFamily="2" charset="2"/>
              <a:buChar char="ü"/>
            </a:pPr>
            <a:r>
              <a:rPr lang="id-ID" sz="1600" i="1" dirty="0">
                <a:latin typeface="Calibri" panose="020F0502020204030204" pitchFamily="34" charset="0"/>
              </a:rPr>
              <a:t>Polar night</a:t>
            </a:r>
            <a:r>
              <a:rPr lang="id-ID" sz="1600" dirty="0">
                <a:latin typeface="Calibri" panose="020F0502020204030204" pitchFamily="34" charset="0"/>
              </a:rPr>
              <a:t> merupakan fenomena di mana Matahari tidak akan terbit dalam jangka waktu tertentu. Keadaan tersebut dapat menimbulkan stres/depresi musiman atau SAD (</a:t>
            </a:r>
            <a:r>
              <a:rPr lang="id-ID" sz="1600" i="1" dirty="0">
                <a:latin typeface="Calibri" panose="020F0502020204030204" pitchFamily="34" charset="0"/>
              </a:rPr>
              <a:t>seasonal affective disorder</a:t>
            </a:r>
            <a:r>
              <a:rPr lang="id-ID" sz="1600" dirty="0">
                <a:latin typeface="Calibri" panose="020F0502020204030204" pitchFamily="34" charset="0"/>
              </a:rPr>
              <a:t>). </a:t>
            </a:r>
            <a:endParaRPr lang="en-US" sz="1600" dirty="0">
              <a:latin typeface="Calibri" panose="020F0502020204030204" pitchFamily="34" charset="0"/>
            </a:endParaRPr>
          </a:p>
          <a:p>
            <a:pPr marL="380990" indent="-380990">
              <a:buFont typeface="Wingdings" panose="05000000000000000000" pitchFamily="2" charset="2"/>
              <a:buChar char="ü"/>
            </a:pPr>
            <a:r>
              <a:rPr lang="id-ID" sz="1600" dirty="0">
                <a:latin typeface="Calibri" panose="020F0502020204030204" pitchFamily="34" charset="0"/>
              </a:rPr>
              <a:t>Salah satu cara untuk mengatasi SAD dengan menjalani terapi gelombang ultraviolet. Penderita SAD akan memperoleh paparan sinar dari cahaya buatan untuk menggantikan sinar Matahari.</a:t>
            </a:r>
          </a:p>
          <a:p>
            <a:pPr marL="380990" indent="-380990">
              <a:buFont typeface="Wingdings" panose="05000000000000000000" pitchFamily="2" charset="2"/>
              <a:buChar char="ü"/>
            </a:pPr>
            <a:endParaRPr lang="id-ID" sz="1600" dirty="0">
              <a:latin typeface="Calibri" panose="020F0502020204030204" pitchFamily="34" charset="0"/>
            </a:endParaRPr>
          </a:p>
        </p:txBody>
      </p:sp>
      <p:sp>
        <p:nvSpPr>
          <p:cNvPr id="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381136" y="408218"/>
            <a:ext cx="4320480" cy="734337"/>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55600" indent="-355600">
              <a:lnSpc>
                <a:spcPct val="107000"/>
              </a:lnSpc>
              <a:spcAft>
                <a:spcPts val="800"/>
              </a:spcAft>
            </a:pPr>
            <a:r>
              <a:rPr lang="id-ID"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1.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Bidang</a:t>
            </a:r>
            <a:r>
              <a:rPr lang="en-US"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Kesehatan</a:t>
            </a:r>
            <a:endParaRPr lang="en-ID" sz="2800" dirty="0">
              <a:solidFill>
                <a:srgbClr val="FF3399"/>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F95BE1A-6E97-D274-DA6F-EDC11E8B8037}"/>
              </a:ext>
            </a:extLst>
          </p:cNvPr>
          <p:cNvSpPr txBox="1"/>
          <p:nvPr/>
        </p:nvSpPr>
        <p:spPr>
          <a:xfrm>
            <a:off x="5292080" y="4555381"/>
            <a:ext cx="1781471" cy="240515"/>
          </a:xfrm>
          <a:prstGeom prst="rect">
            <a:avLst/>
          </a:prstGeom>
          <a:noFill/>
        </p:spPr>
        <p:txBody>
          <a:bodyPr wrap="square">
            <a:spAutoFit/>
          </a:bodyPr>
          <a:lstStyle/>
          <a:p>
            <a:pPr>
              <a:lnSpc>
                <a:spcPct val="107000"/>
              </a:lnSpc>
              <a:spcAft>
                <a:spcPts val="600"/>
              </a:spcAft>
            </a:pPr>
            <a:r>
              <a:rPr lang="id-ID"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Sumber: </a:t>
            </a:r>
            <a:r>
              <a:rPr lang="en-US"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commons.wikimedia.org</a:t>
            </a:r>
            <a:endParaRPr lang="en-ID"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15676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54FBA-27A5-AF3B-D7ED-567BF01D6EFA}"/>
              </a:ext>
            </a:extLst>
          </p:cNvPr>
          <p:cNvSpPr txBox="1"/>
          <p:nvPr/>
        </p:nvSpPr>
        <p:spPr>
          <a:xfrm>
            <a:off x="323526" y="822845"/>
            <a:ext cx="4622913" cy="3785652"/>
          </a:xfrm>
          <a:prstGeom prst="rect">
            <a:avLst/>
          </a:prstGeom>
          <a:noFill/>
        </p:spPr>
        <p:txBody>
          <a:bodyPr wrap="square">
            <a:spAutoFit/>
          </a:bodyPr>
          <a:lstStyle/>
          <a:p>
            <a:pPr marL="342900" indent="-342900">
              <a:buFont typeface="Wingdings" panose="05000000000000000000" pitchFamily="2" charset="2"/>
              <a:buChar char="ü"/>
            </a:pPr>
            <a:r>
              <a:rPr lang="id-ID" sz="1600" i="1" dirty="0"/>
              <a:t>Black hole </a:t>
            </a:r>
            <a:r>
              <a:rPr lang="id-ID" sz="1600" dirty="0"/>
              <a:t>atau lubang hitam adalah objek paling misterius di alam semesta yang mampu menarik semua benda di sekitarnya, bahkan yang memiliki kecepatan setara dengan kecepatan cahaya.  </a:t>
            </a:r>
          </a:p>
          <a:p>
            <a:pPr marL="342900" indent="-342900">
              <a:buFont typeface="Wingdings" panose="05000000000000000000" pitchFamily="2" charset="2"/>
              <a:buChar char="ü"/>
            </a:pPr>
            <a:r>
              <a:rPr lang="id-ID" sz="1600" dirty="0"/>
              <a:t>Pada tahun 2019 para ilmuwan berhasil mengambil potret visual </a:t>
            </a:r>
            <a:r>
              <a:rPr lang="id-ID" sz="1600" i="1" dirty="0"/>
              <a:t>black hole</a:t>
            </a:r>
            <a:r>
              <a:rPr lang="id-ID" sz="1600" dirty="0"/>
              <a:t>. Pengambilan gambar </a:t>
            </a:r>
            <a:r>
              <a:rPr lang="id-ID" sz="1600" i="1" dirty="0"/>
              <a:t>black hole </a:t>
            </a:r>
            <a:r>
              <a:rPr lang="id-ID" sz="1600" dirty="0"/>
              <a:t>ini memanfaatkan ilmu Fisika, khususnya gelombang elektromagnetik.</a:t>
            </a:r>
          </a:p>
          <a:p>
            <a:pPr marL="342900" indent="-342900">
              <a:buFont typeface="Wingdings" panose="05000000000000000000" pitchFamily="2" charset="2"/>
              <a:buChar char="ü"/>
            </a:pPr>
            <a:r>
              <a:rPr lang="id-ID" sz="1600" dirty="0"/>
              <a:t>Teleskop yang memotret </a:t>
            </a:r>
            <a:r>
              <a:rPr lang="id-ID" sz="1600" i="1" dirty="0"/>
              <a:t>black hole</a:t>
            </a:r>
            <a:r>
              <a:rPr lang="id-ID" sz="1600" dirty="0"/>
              <a:t> menangkap gelombang radio, memanfaatkan sinar-X, inframerah, hingga gelombang radio, dengan teknik bernama "</a:t>
            </a:r>
            <a:r>
              <a:rPr lang="id-ID" sz="1600" i="1" dirty="0"/>
              <a:t>astronomical interferometry”</a:t>
            </a:r>
            <a:r>
              <a:rPr lang="id-ID" sz="1600" dirty="0"/>
              <a:t>. Dengan teknik tersebut, gelombang radio dari black hole, yang hanya berukuran 1,3 mm ditangkap dan diubah menjadi sinyal elektronik.</a:t>
            </a:r>
          </a:p>
        </p:txBody>
      </p:sp>
      <p:sp>
        <p:nvSpPr>
          <p:cNvPr id="3"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251520" y="229105"/>
            <a:ext cx="4320480" cy="734337"/>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55600" indent="-355600">
              <a:lnSpc>
                <a:spcPct val="107000"/>
              </a:lnSpc>
              <a:spcAft>
                <a:spcPts val="800"/>
              </a:spcAft>
            </a:pPr>
            <a:r>
              <a:rPr lang="en-US"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2</a:t>
            </a:r>
            <a:r>
              <a:rPr lang="id-ID"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Bidang</a:t>
            </a:r>
            <a:r>
              <a:rPr lang="en-US"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Astronomi</a:t>
            </a:r>
            <a:endParaRPr lang="en-ID" sz="2800" dirty="0">
              <a:solidFill>
                <a:srgbClr val="FF3399"/>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F95BE1A-6E97-D274-DA6F-EDC11E8B8037}"/>
              </a:ext>
            </a:extLst>
          </p:cNvPr>
          <p:cNvSpPr txBox="1"/>
          <p:nvPr/>
        </p:nvSpPr>
        <p:spPr>
          <a:xfrm>
            <a:off x="5292080" y="4555381"/>
            <a:ext cx="1781471" cy="240515"/>
          </a:xfrm>
          <a:prstGeom prst="rect">
            <a:avLst/>
          </a:prstGeom>
          <a:noFill/>
        </p:spPr>
        <p:txBody>
          <a:bodyPr wrap="square">
            <a:spAutoFit/>
          </a:bodyPr>
          <a:lstStyle/>
          <a:p>
            <a:pPr>
              <a:lnSpc>
                <a:spcPct val="107000"/>
              </a:lnSpc>
              <a:spcAft>
                <a:spcPts val="600"/>
              </a:spcAft>
            </a:pPr>
            <a:r>
              <a:rPr lang="id-ID"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Sumber: </a:t>
            </a:r>
            <a:r>
              <a:rPr lang="en-US"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commons.wikimedia.org</a:t>
            </a:r>
            <a:endParaRPr lang="en-ID"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43883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1" dur="500"/>
                                        <p:tgtEl>
                                          <p:spTgt spid="2">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5" dur="500"/>
                                        <p:tgtEl>
                                          <p:spTgt spid="2">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54FBA-27A5-AF3B-D7ED-567BF01D6EFA}"/>
              </a:ext>
            </a:extLst>
          </p:cNvPr>
          <p:cNvSpPr txBox="1"/>
          <p:nvPr/>
        </p:nvSpPr>
        <p:spPr>
          <a:xfrm>
            <a:off x="351808" y="1030238"/>
            <a:ext cx="4536506" cy="3293209"/>
          </a:xfrm>
          <a:prstGeom prst="rect">
            <a:avLst/>
          </a:prstGeom>
          <a:noFill/>
        </p:spPr>
        <p:txBody>
          <a:bodyPr wrap="square">
            <a:spAutoFit/>
          </a:bodyPr>
          <a:lstStyle/>
          <a:p>
            <a:pPr marL="342900" indent="-342900">
              <a:buFont typeface="Wingdings" panose="05000000000000000000" pitchFamily="2" charset="2"/>
              <a:buChar char="ü"/>
            </a:pPr>
            <a:r>
              <a:rPr lang="id-ID" sz="1600" dirty="0"/>
              <a:t>GPS (</a:t>
            </a:r>
            <a:r>
              <a:rPr lang="id-ID" sz="1600" i="1" dirty="0"/>
              <a:t>Global Positioning System</a:t>
            </a:r>
            <a:r>
              <a:rPr lang="id-ID" sz="1600" dirty="0"/>
              <a:t>)</a:t>
            </a:r>
            <a:r>
              <a:rPr lang="en-US" sz="1600" dirty="0"/>
              <a:t> </a:t>
            </a:r>
            <a:r>
              <a:rPr lang="id-ID" sz="1600" dirty="0"/>
              <a:t>adalah sistem navigasi yang menggunakan sinyal satelit dalam penggunaannya, sehingga pengguna </a:t>
            </a:r>
            <a:r>
              <a:rPr lang="id-ID" sz="1600" i="1" dirty="0"/>
              <a:t>smartphone</a:t>
            </a:r>
            <a:r>
              <a:rPr lang="id-ID" sz="1600" dirty="0"/>
              <a:t> dapat mengetahui koordinat berupa data latitude dan longitude.</a:t>
            </a:r>
          </a:p>
          <a:p>
            <a:pPr marL="342900" indent="-342900">
              <a:buFont typeface="Wingdings" panose="05000000000000000000" pitchFamily="2" charset="2"/>
              <a:buChar char="ü"/>
            </a:pPr>
            <a:r>
              <a:rPr lang="id-ID" sz="1600" dirty="0"/>
              <a:t>Pusat informasi GPS adalah satelit yang dikembangkan berdasarkan teori relativitas. </a:t>
            </a:r>
          </a:p>
          <a:p>
            <a:pPr marL="342900" indent="-342900">
              <a:buFont typeface="Wingdings" panose="05000000000000000000" pitchFamily="2" charset="2"/>
              <a:buChar char="ü"/>
            </a:pPr>
            <a:r>
              <a:rPr lang="id-ID" sz="1600" dirty="0"/>
              <a:t>Berdasarkan teori relativitas, pergerakan </a:t>
            </a:r>
            <a:r>
              <a:rPr lang="en-US" sz="1600" dirty="0" err="1"/>
              <a:t>sekon</a:t>
            </a:r>
            <a:r>
              <a:rPr lang="en-US" sz="1600" dirty="0"/>
              <a:t> </a:t>
            </a:r>
            <a:r>
              <a:rPr lang="id-ID" sz="1600" dirty="0"/>
              <a:t>di Bumi lebih lambat daripada di satelit</a:t>
            </a:r>
            <a:r>
              <a:rPr lang="en-US" sz="1600" dirty="0"/>
              <a:t>,</a:t>
            </a:r>
            <a:r>
              <a:rPr lang="id-ID" sz="1600" dirty="0"/>
              <a:t> karena pengaruh gravitasi. Peranan teori relativitas sangat besar sekali dalam teknologi GPS untuk meningkatkan keakuratan pengukuran posisi objek di permukaan Bumi. </a:t>
            </a:r>
          </a:p>
        </p:txBody>
      </p:sp>
      <p:sp>
        <p:nvSpPr>
          <p:cNvPr id="3"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279801" y="436498"/>
            <a:ext cx="4320480" cy="734337"/>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55600" indent="-355600">
              <a:lnSpc>
                <a:spcPct val="107000"/>
              </a:lnSpc>
              <a:spcAft>
                <a:spcPts val="800"/>
              </a:spcAft>
            </a:pPr>
            <a:r>
              <a:rPr lang="en-US"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3</a:t>
            </a:r>
            <a:r>
              <a:rPr lang="id-ID"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Bidang</a:t>
            </a:r>
            <a:r>
              <a:rPr lang="en-US" sz="2800" b="1" dirty="0">
                <a:solidFill>
                  <a:srgbClr val="FF3399"/>
                </a:solidFill>
                <a:latin typeface="Calibri" panose="020F0502020204030204" pitchFamily="34" charset="0"/>
                <a:ea typeface="Calibri" panose="020F0502020204030204" pitchFamily="34" charset="0"/>
                <a:cs typeface="Times New Roman" panose="02020603050405020304" pitchFamily="18" charset="0"/>
              </a:rPr>
              <a:t> </a:t>
            </a:r>
            <a:r>
              <a:rPr lang="en-US" sz="2800" b="1" dirty="0" err="1">
                <a:solidFill>
                  <a:srgbClr val="FF3399"/>
                </a:solidFill>
                <a:latin typeface="Calibri" panose="020F0502020204030204" pitchFamily="34" charset="0"/>
                <a:ea typeface="Calibri" panose="020F0502020204030204" pitchFamily="34" charset="0"/>
                <a:cs typeface="Times New Roman" panose="02020603050405020304" pitchFamily="18" charset="0"/>
              </a:rPr>
              <a:t>Teknologi</a:t>
            </a:r>
            <a:endParaRPr lang="en-ID" sz="2800" dirty="0">
              <a:solidFill>
                <a:srgbClr val="FF3399"/>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F95BE1A-6E97-D274-DA6F-EDC11E8B8037}"/>
              </a:ext>
            </a:extLst>
          </p:cNvPr>
          <p:cNvSpPr txBox="1"/>
          <p:nvPr/>
        </p:nvSpPr>
        <p:spPr>
          <a:xfrm>
            <a:off x="5292080" y="4555381"/>
            <a:ext cx="1781471" cy="240515"/>
          </a:xfrm>
          <a:prstGeom prst="rect">
            <a:avLst/>
          </a:prstGeom>
          <a:noFill/>
        </p:spPr>
        <p:txBody>
          <a:bodyPr wrap="square">
            <a:spAutoFit/>
          </a:bodyPr>
          <a:lstStyle/>
          <a:p>
            <a:pPr>
              <a:lnSpc>
                <a:spcPct val="107000"/>
              </a:lnSpc>
              <a:spcAft>
                <a:spcPts val="600"/>
              </a:spcAft>
            </a:pPr>
            <a:r>
              <a:rPr lang="id-ID"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Sumber: </a:t>
            </a:r>
            <a:r>
              <a:rPr lang="en-US" sz="9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pxhere.com</a:t>
            </a:r>
            <a:endParaRPr lang="en-ID"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536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1" dur="500"/>
                                        <p:tgtEl>
                                          <p:spTgt spid="2">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5" dur="500"/>
                                        <p:tgtEl>
                                          <p:spTgt spid="2">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6E942D-A7A5-4F83-B9CB-BB3B09CAB4CB}"/>
              </a:ext>
            </a:extLst>
          </p:cNvPr>
          <p:cNvSpPr/>
          <p:nvPr/>
        </p:nvSpPr>
        <p:spPr>
          <a:xfrm>
            <a:off x="2795066" y="843558"/>
            <a:ext cx="1584176"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457A4397-CC1E-4057-AA57-6385FCC84EDF}"/>
              </a:ext>
            </a:extLst>
          </p:cNvPr>
          <p:cNvSpPr/>
          <p:nvPr/>
        </p:nvSpPr>
        <p:spPr>
          <a:xfrm>
            <a:off x="829794" y="843558"/>
            <a:ext cx="1584176"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DAD93EA4-645B-44A3-A563-FDB9D1256848}"/>
              </a:ext>
            </a:extLst>
          </p:cNvPr>
          <p:cNvSpPr/>
          <p:nvPr/>
        </p:nvSpPr>
        <p:spPr>
          <a:xfrm>
            <a:off x="4764760" y="843558"/>
            <a:ext cx="1584176"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E4B7413F-95C8-43A7-B01C-5B4FDEF273DA}"/>
              </a:ext>
            </a:extLst>
          </p:cNvPr>
          <p:cNvSpPr/>
          <p:nvPr/>
        </p:nvSpPr>
        <p:spPr>
          <a:xfrm>
            <a:off x="6725610" y="843558"/>
            <a:ext cx="1584176"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5A0EB3A-8233-4985-A64C-DE383F9B2894}"/>
              </a:ext>
            </a:extLst>
          </p:cNvPr>
          <p:cNvSpPr/>
          <p:nvPr/>
        </p:nvSpPr>
        <p:spPr>
          <a:xfrm>
            <a:off x="829794" y="483518"/>
            <a:ext cx="1584176" cy="1800200"/>
          </a:xfrm>
          <a:prstGeom prst="rect">
            <a:avLst/>
          </a:prstGeom>
          <a:blipFill>
            <a:blip r:embed="rId2"/>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C433BA27-913A-44B6-A4A1-A24289E0428E}"/>
              </a:ext>
            </a:extLst>
          </p:cNvPr>
          <p:cNvSpPr/>
          <p:nvPr/>
        </p:nvSpPr>
        <p:spPr>
          <a:xfrm>
            <a:off x="2795066" y="483518"/>
            <a:ext cx="1584176" cy="1800200"/>
          </a:xfrm>
          <a:prstGeom prst="rect">
            <a:avLst/>
          </a:prstGeom>
          <a:blipFill>
            <a:blip r:embed="rId3"/>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29A3E230-2B36-49F0-AC7E-0B62A23E2BD4}"/>
              </a:ext>
            </a:extLst>
          </p:cNvPr>
          <p:cNvSpPr/>
          <p:nvPr/>
        </p:nvSpPr>
        <p:spPr>
          <a:xfrm>
            <a:off x="4762548" y="483518"/>
            <a:ext cx="1584176" cy="1800200"/>
          </a:xfrm>
          <a:prstGeom prst="rect">
            <a:avLst/>
          </a:prstGeom>
          <a:blipFill>
            <a:blip r:embed="rId4"/>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AD2BEED3-368C-4316-A0B4-B0BE1DF10E2A}"/>
              </a:ext>
            </a:extLst>
          </p:cNvPr>
          <p:cNvSpPr/>
          <p:nvPr/>
        </p:nvSpPr>
        <p:spPr>
          <a:xfrm>
            <a:off x="6730030" y="483518"/>
            <a:ext cx="1584176" cy="1800200"/>
          </a:xfrm>
          <a:prstGeom prst="rect">
            <a:avLst/>
          </a:prstGeom>
          <a:blipFill>
            <a:blip r:embed="rId5"/>
            <a:stretch>
              <a:fillRect/>
            </a:stretch>
          </a:blip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E9B02923-6992-47F2-BB46-150FAE7EBD70}"/>
              </a:ext>
            </a:extLst>
          </p:cNvPr>
          <p:cNvSpPr txBox="1"/>
          <p:nvPr/>
        </p:nvSpPr>
        <p:spPr>
          <a:xfrm>
            <a:off x="829794" y="2279072"/>
            <a:ext cx="1579754" cy="369332"/>
          </a:xfrm>
          <a:prstGeom prst="rect">
            <a:avLst/>
          </a:prstGeom>
          <a:noFill/>
        </p:spPr>
        <p:txBody>
          <a:bodyPr wrap="square" rtlCol="0">
            <a:spAutoFit/>
          </a:bodyPr>
          <a:lstStyle/>
          <a:p>
            <a:pPr algn="ctr"/>
            <a:r>
              <a:rPr lang="en-US" dirty="0"/>
              <a:t>…</a:t>
            </a:r>
            <a:endParaRPr lang="en-ID" dirty="0"/>
          </a:p>
        </p:txBody>
      </p:sp>
      <p:sp>
        <p:nvSpPr>
          <p:cNvPr id="14" name="TextBox 13">
            <a:extLst>
              <a:ext uri="{FF2B5EF4-FFF2-40B4-BE49-F238E27FC236}">
                <a16:creationId xmlns:a16="http://schemas.microsoft.com/office/drawing/2014/main" id="{A314C7CE-B514-4FE4-B8FD-90E04C1FD5E7}"/>
              </a:ext>
            </a:extLst>
          </p:cNvPr>
          <p:cNvSpPr txBox="1"/>
          <p:nvPr/>
        </p:nvSpPr>
        <p:spPr>
          <a:xfrm>
            <a:off x="2794739" y="2279072"/>
            <a:ext cx="1579754" cy="369332"/>
          </a:xfrm>
          <a:prstGeom prst="rect">
            <a:avLst/>
          </a:prstGeom>
          <a:noFill/>
        </p:spPr>
        <p:txBody>
          <a:bodyPr wrap="square" rtlCol="0">
            <a:spAutoFit/>
          </a:bodyPr>
          <a:lstStyle/>
          <a:p>
            <a:pPr algn="ctr"/>
            <a:r>
              <a:rPr lang="en-US" dirty="0"/>
              <a:t>…</a:t>
            </a:r>
            <a:endParaRPr lang="en-ID" dirty="0"/>
          </a:p>
        </p:txBody>
      </p:sp>
      <p:sp>
        <p:nvSpPr>
          <p:cNvPr id="15" name="TextBox 14">
            <a:extLst>
              <a:ext uri="{FF2B5EF4-FFF2-40B4-BE49-F238E27FC236}">
                <a16:creationId xmlns:a16="http://schemas.microsoft.com/office/drawing/2014/main" id="{A8F7A7DC-E7DB-4DF3-A7F4-EA92A0EAD4DC}"/>
              </a:ext>
            </a:extLst>
          </p:cNvPr>
          <p:cNvSpPr txBox="1"/>
          <p:nvPr/>
        </p:nvSpPr>
        <p:spPr>
          <a:xfrm>
            <a:off x="4759684" y="2279072"/>
            <a:ext cx="1579754" cy="369332"/>
          </a:xfrm>
          <a:prstGeom prst="rect">
            <a:avLst/>
          </a:prstGeom>
          <a:noFill/>
        </p:spPr>
        <p:txBody>
          <a:bodyPr wrap="square" rtlCol="0">
            <a:spAutoFit/>
          </a:bodyPr>
          <a:lstStyle/>
          <a:p>
            <a:pPr algn="ctr"/>
            <a:r>
              <a:rPr lang="en-US" dirty="0"/>
              <a:t>…</a:t>
            </a:r>
            <a:endParaRPr lang="en-ID" dirty="0"/>
          </a:p>
        </p:txBody>
      </p:sp>
      <p:sp>
        <p:nvSpPr>
          <p:cNvPr id="16" name="TextBox 15">
            <a:extLst>
              <a:ext uri="{FF2B5EF4-FFF2-40B4-BE49-F238E27FC236}">
                <a16:creationId xmlns:a16="http://schemas.microsoft.com/office/drawing/2014/main" id="{D4ACF725-76B8-4C7C-857D-3599F5E352A0}"/>
              </a:ext>
            </a:extLst>
          </p:cNvPr>
          <p:cNvSpPr txBox="1"/>
          <p:nvPr/>
        </p:nvSpPr>
        <p:spPr>
          <a:xfrm>
            <a:off x="6724629" y="2279072"/>
            <a:ext cx="1579754" cy="369332"/>
          </a:xfrm>
          <a:prstGeom prst="rect">
            <a:avLst/>
          </a:prstGeom>
          <a:noFill/>
        </p:spPr>
        <p:txBody>
          <a:bodyPr wrap="square" rtlCol="0">
            <a:spAutoFit/>
          </a:bodyPr>
          <a:lstStyle/>
          <a:p>
            <a:pPr algn="ctr"/>
            <a:r>
              <a:rPr lang="en-US" dirty="0"/>
              <a:t>…</a:t>
            </a:r>
            <a:endParaRPr lang="en-ID" dirty="0"/>
          </a:p>
        </p:txBody>
      </p:sp>
      <p:sp>
        <p:nvSpPr>
          <p:cNvPr id="17" name="TextBox 16">
            <a:extLst>
              <a:ext uri="{FF2B5EF4-FFF2-40B4-BE49-F238E27FC236}">
                <a16:creationId xmlns:a16="http://schemas.microsoft.com/office/drawing/2014/main" id="{EAC0B215-3C0B-4907-81B0-330D4B63C3B6}"/>
              </a:ext>
            </a:extLst>
          </p:cNvPr>
          <p:cNvSpPr txBox="1"/>
          <p:nvPr/>
        </p:nvSpPr>
        <p:spPr>
          <a:xfrm>
            <a:off x="681358" y="3021611"/>
            <a:ext cx="6840760" cy="1015663"/>
          </a:xfrm>
          <a:prstGeom prst="rect">
            <a:avLst/>
          </a:prstGeom>
          <a:noFill/>
        </p:spPr>
        <p:txBody>
          <a:bodyPr wrap="square" rtlCol="0">
            <a:spAutoFit/>
          </a:bodyPr>
          <a:lstStyle/>
          <a:p>
            <a:r>
              <a:rPr lang="en-US" sz="2000" dirty="0" err="1">
                <a:solidFill>
                  <a:schemeClr val="accent1">
                    <a:lumMod val="75000"/>
                  </a:schemeClr>
                </a:solidFill>
                <a:latin typeface="Comic Sans MS" panose="030F0702030302020204" pitchFamily="66" charset="0"/>
              </a:rPr>
              <a:t>Coba</a:t>
            </a:r>
            <a:r>
              <a:rPr lang="en-US" sz="2000" dirty="0">
                <a:solidFill>
                  <a:schemeClr val="accent1">
                    <a:lumMod val="75000"/>
                  </a:schemeClr>
                </a:solidFill>
                <a:latin typeface="Comic Sans MS" panose="030F0702030302020204" pitchFamily="66" charset="0"/>
              </a:rPr>
              <a:t> kalian </a:t>
            </a:r>
            <a:r>
              <a:rPr lang="en-US" sz="2000" dirty="0" err="1">
                <a:solidFill>
                  <a:schemeClr val="accent1">
                    <a:lumMod val="75000"/>
                  </a:schemeClr>
                </a:solidFill>
                <a:latin typeface="Comic Sans MS" panose="030F0702030302020204" pitchFamily="66" charset="0"/>
              </a:rPr>
              <a:t>tentukan</a:t>
            </a:r>
            <a:r>
              <a:rPr lang="en-US" sz="2000" dirty="0">
                <a:solidFill>
                  <a:schemeClr val="accent1">
                    <a:lumMod val="75000"/>
                  </a:schemeClr>
                </a:solidFill>
                <a:latin typeface="Comic Sans MS" panose="030F0702030302020204" pitchFamily="66" charset="0"/>
              </a:rPr>
              <a:t> </a:t>
            </a:r>
            <a:r>
              <a:rPr lang="en-US" sz="2000" dirty="0" err="1">
                <a:solidFill>
                  <a:schemeClr val="accent3">
                    <a:lumMod val="75000"/>
                  </a:schemeClr>
                </a:solidFill>
                <a:latin typeface="Comic Sans MS" panose="030F0702030302020204" pitchFamily="66" charset="0"/>
              </a:rPr>
              <a:t>peranan</a:t>
            </a:r>
            <a:r>
              <a:rPr lang="en-US" sz="2000" dirty="0">
                <a:solidFill>
                  <a:schemeClr val="accent3">
                    <a:lumMod val="75000"/>
                  </a:schemeClr>
                </a:solidFill>
                <a:latin typeface="Comic Sans MS" panose="030F0702030302020204" pitchFamily="66" charset="0"/>
              </a:rPr>
              <a:t>/</a:t>
            </a:r>
            <a:r>
              <a:rPr lang="en-US" sz="2000" dirty="0" err="1">
                <a:solidFill>
                  <a:schemeClr val="accent3">
                    <a:lumMod val="75000"/>
                  </a:schemeClr>
                </a:solidFill>
                <a:latin typeface="Comic Sans MS" panose="030F0702030302020204" pitchFamily="66" charset="0"/>
              </a:rPr>
              <a:t>manfaat</a:t>
            </a:r>
            <a:r>
              <a:rPr lang="en-US" sz="2000" dirty="0">
                <a:solidFill>
                  <a:schemeClr val="accent1">
                    <a:lumMod val="75000"/>
                  </a:schemeClr>
                </a:solidFill>
                <a:latin typeface="Comic Sans MS" panose="030F0702030302020204" pitchFamily="66" charset="0"/>
              </a:rPr>
              <a:t> </a:t>
            </a:r>
            <a:r>
              <a:rPr lang="en-US" sz="2000" dirty="0" err="1">
                <a:solidFill>
                  <a:schemeClr val="accent1">
                    <a:lumMod val="75000"/>
                  </a:schemeClr>
                </a:solidFill>
                <a:latin typeface="Comic Sans MS" panose="030F0702030302020204" pitchFamily="66" charset="0"/>
              </a:rPr>
              <a:t>beserta</a:t>
            </a:r>
            <a:r>
              <a:rPr lang="en-US" sz="2000" dirty="0">
                <a:solidFill>
                  <a:schemeClr val="accent1">
                    <a:lumMod val="75000"/>
                  </a:schemeClr>
                </a:solidFill>
                <a:latin typeface="Comic Sans MS" panose="030F0702030302020204" pitchFamily="66" charset="0"/>
              </a:rPr>
              <a:t> </a:t>
            </a:r>
            <a:r>
              <a:rPr lang="en-US" sz="2000" dirty="0" err="1">
                <a:solidFill>
                  <a:schemeClr val="accent3">
                    <a:lumMod val="75000"/>
                  </a:schemeClr>
                </a:solidFill>
                <a:latin typeface="Comic Sans MS" panose="030F0702030302020204" pitchFamily="66" charset="0"/>
              </a:rPr>
              <a:t>disiplin</a:t>
            </a:r>
            <a:r>
              <a:rPr lang="en-US" sz="2000" dirty="0">
                <a:solidFill>
                  <a:schemeClr val="accent3">
                    <a:lumMod val="75000"/>
                  </a:schemeClr>
                </a:solidFill>
                <a:latin typeface="Comic Sans MS" panose="030F0702030302020204" pitchFamily="66" charset="0"/>
              </a:rPr>
              <a:t> </a:t>
            </a:r>
            <a:r>
              <a:rPr lang="en-US" sz="2000" dirty="0" err="1">
                <a:solidFill>
                  <a:schemeClr val="accent3">
                    <a:lumMod val="75000"/>
                  </a:schemeClr>
                </a:solidFill>
                <a:latin typeface="Comic Sans MS" panose="030F0702030302020204" pitchFamily="66" charset="0"/>
              </a:rPr>
              <a:t>ilmu</a:t>
            </a:r>
            <a:r>
              <a:rPr lang="en-US" sz="2000" dirty="0">
                <a:solidFill>
                  <a:schemeClr val="accent1">
                    <a:lumMod val="75000"/>
                  </a:schemeClr>
                </a:solidFill>
                <a:latin typeface="Comic Sans MS" panose="030F0702030302020204" pitchFamily="66" charset="0"/>
              </a:rPr>
              <a:t> yang </a:t>
            </a:r>
            <a:r>
              <a:rPr lang="en-US" sz="2000" dirty="0" err="1">
                <a:solidFill>
                  <a:schemeClr val="accent1">
                    <a:lumMod val="75000"/>
                  </a:schemeClr>
                </a:solidFill>
                <a:latin typeface="Comic Sans MS" panose="030F0702030302020204" pitchFamily="66" charset="0"/>
              </a:rPr>
              <a:t>terkait</a:t>
            </a:r>
            <a:r>
              <a:rPr lang="en-US" sz="2000" dirty="0">
                <a:solidFill>
                  <a:schemeClr val="accent1">
                    <a:lumMod val="75000"/>
                  </a:schemeClr>
                </a:solidFill>
                <a:latin typeface="Comic Sans MS" panose="030F0702030302020204" pitchFamily="66" charset="0"/>
              </a:rPr>
              <a:t> </a:t>
            </a:r>
            <a:r>
              <a:rPr lang="en-US" sz="2000" dirty="0" err="1">
                <a:solidFill>
                  <a:schemeClr val="accent1">
                    <a:lumMod val="75000"/>
                  </a:schemeClr>
                </a:solidFill>
                <a:latin typeface="Comic Sans MS" panose="030F0702030302020204" pitchFamily="66" charset="0"/>
              </a:rPr>
              <a:t>untuk</a:t>
            </a:r>
            <a:r>
              <a:rPr lang="en-US" sz="2000" dirty="0">
                <a:solidFill>
                  <a:schemeClr val="accent1">
                    <a:lumMod val="75000"/>
                  </a:schemeClr>
                </a:solidFill>
                <a:latin typeface="Comic Sans MS" panose="030F0702030302020204" pitchFamily="66" charset="0"/>
              </a:rPr>
              <a:t> masing-masing </a:t>
            </a:r>
            <a:r>
              <a:rPr lang="en-US" sz="2000" dirty="0" err="1">
                <a:solidFill>
                  <a:schemeClr val="accent1">
                    <a:lumMod val="75000"/>
                  </a:schemeClr>
                </a:solidFill>
                <a:latin typeface="Comic Sans MS" panose="030F0702030302020204" pitchFamily="66" charset="0"/>
              </a:rPr>
              <a:t>penemuan</a:t>
            </a:r>
            <a:r>
              <a:rPr lang="en-US" sz="2000" dirty="0">
                <a:solidFill>
                  <a:schemeClr val="accent1">
                    <a:lumMod val="75000"/>
                  </a:schemeClr>
                </a:solidFill>
                <a:latin typeface="Comic Sans MS" panose="030F0702030302020204" pitchFamily="66" charset="0"/>
              </a:rPr>
              <a:t>/</a:t>
            </a:r>
            <a:r>
              <a:rPr lang="en-US" sz="2000" dirty="0" err="1">
                <a:solidFill>
                  <a:schemeClr val="accent1">
                    <a:lumMod val="75000"/>
                  </a:schemeClr>
                </a:solidFill>
                <a:latin typeface="Comic Sans MS" panose="030F0702030302020204" pitchFamily="66" charset="0"/>
              </a:rPr>
              <a:t>teknologi</a:t>
            </a:r>
            <a:r>
              <a:rPr lang="en-US" sz="2000" dirty="0">
                <a:solidFill>
                  <a:schemeClr val="accent1">
                    <a:lumMod val="75000"/>
                  </a:schemeClr>
                </a:solidFill>
                <a:latin typeface="Comic Sans MS" panose="030F0702030302020204" pitchFamily="66" charset="0"/>
              </a:rPr>
              <a:t> di </a:t>
            </a:r>
            <a:r>
              <a:rPr lang="en-US" sz="2000" dirty="0" err="1">
                <a:solidFill>
                  <a:schemeClr val="accent1">
                    <a:lumMod val="75000"/>
                  </a:schemeClr>
                </a:solidFill>
                <a:latin typeface="Comic Sans MS" panose="030F0702030302020204" pitchFamily="66" charset="0"/>
              </a:rPr>
              <a:t>atas</a:t>
            </a:r>
            <a:r>
              <a:rPr lang="en-US" sz="2000" dirty="0">
                <a:solidFill>
                  <a:schemeClr val="accent1">
                    <a:lumMod val="75000"/>
                  </a:schemeClr>
                </a:solidFill>
                <a:latin typeface="Comic Sans MS" panose="030F0702030302020204" pitchFamily="66" charset="0"/>
              </a:rPr>
              <a:t>!</a:t>
            </a:r>
            <a:endParaRPr lang="en-ID" sz="2000" dirty="0">
              <a:solidFill>
                <a:schemeClr val="accent1">
                  <a:lumMod val="75000"/>
                </a:schemeClr>
              </a:solidFill>
              <a:latin typeface="Comic Sans MS" panose="030F0702030302020204" pitchFamily="66" charset="0"/>
            </a:endParaRPr>
          </a:p>
        </p:txBody>
      </p:sp>
    </p:spTree>
    <p:extLst>
      <p:ext uri="{BB962C8B-B14F-4D97-AF65-F5344CB8AC3E}">
        <p14:creationId xmlns:p14="http://schemas.microsoft.com/office/powerpoint/2010/main" val="8389957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1)">
                                      <p:cBhvr>
                                        <p:cTn id="25" dur="2000"/>
                                        <p:tgtEl>
                                          <p:spTgt spid="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2000"/>
                                        <p:tgtEl>
                                          <p:spTgt spid="13"/>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heel(1)">
                                      <p:cBhvr>
                                        <p:cTn id="34" dur="2000"/>
                                        <p:tgtEl>
                                          <p:spTgt spid="1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12" grpId="0" animBg="1"/>
      <p:bldP spid="5" grpId="0" animBg="1"/>
      <p:bldP spid="6" grpId="0" animBg="1"/>
      <p:bldP spid="7" grpId="0" animBg="1"/>
      <p:bldP spid="8" grpId="0" animBg="1"/>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9" name="Group 8"/>
          <p:cNvGrpSpPr/>
          <p:nvPr/>
        </p:nvGrpSpPr>
        <p:grpSpPr>
          <a:xfrm>
            <a:off x="1250164" y="529625"/>
            <a:ext cx="4171325" cy="4536504"/>
            <a:chOff x="4716015" y="453373"/>
            <a:chExt cx="4171325" cy="4536504"/>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8278"/>
            <a:stretch/>
          </p:blipFill>
          <p:spPr>
            <a:xfrm>
              <a:off x="4716015" y="453373"/>
              <a:ext cx="4171325" cy="4536504"/>
            </a:xfrm>
            <a:prstGeom prst="rect">
              <a:avLst/>
            </a:prstGeom>
          </p:spPr>
        </p:pic>
        <p:sp>
          <p:nvSpPr>
            <p:cNvPr id="11" name="Rectangle 10"/>
            <p:cNvSpPr/>
            <p:nvPr/>
          </p:nvSpPr>
          <p:spPr>
            <a:xfrm>
              <a:off x="4869499" y="1491630"/>
              <a:ext cx="3240360" cy="1754326"/>
            </a:xfrm>
            <a:prstGeom prst="rect">
              <a:avLst/>
            </a:prstGeom>
          </p:spPr>
          <p:txBody>
            <a:bodyPr wrap="square">
              <a:spAutoFit/>
            </a:bodyPr>
            <a:lstStyle/>
            <a:p>
              <a:r>
                <a:rPr lang="id-ID" b="1" dirty="0">
                  <a:solidFill>
                    <a:srgbClr val="FF3399"/>
                  </a:solidFill>
                  <a:latin typeface="Calibri" panose="020F0502020204030204" pitchFamily="34" charset="0"/>
                </a:rPr>
                <a:t>Metode ilmiah </a:t>
              </a:r>
              <a:r>
                <a:rPr lang="id-ID" dirty="0">
                  <a:latin typeface="Calibri" panose="020F0502020204030204" pitchFamily="34" charset="0"/>
                </a:rPr>
                <a:t>atau</a:t>
              </a:r>
              <a:r>
                <a:rPr lang="id-ID" dirty="0">
                  <a:solidFill>
                    <a:srgbClr val="FF3399"/>
                  </a:solidFill>
                  <a:latin typeface="Calibri" panose="020F0502020204030204" pitchFamily="34" charset="0"/>
                </a:rPr>
                <a:t> </a:t>
              </a:r>
              <a:r>
                <a:rPr lang="id-ID" b="1" dirty="0">
                  <a:solidFill>
                    <a:srgbClr val="FF3399"/>
                  </a:solidFill>
                  <a:latin typeface="Calibri" panose="020F0502020204030204" pitchFamily="34" charset="0"/>
                </a:rPr>
                <a:t>prosedur ilmiah</a:t>
              </a:r>
              <a:r>
                <a:rPr lang="id-ID" dirty="0">
                  <a:latin typeface="Calibri" panose="020F0502020204030204" pitchFamily="34" charset="0"/>
                </a:rPr>
                <a:t> merupakan suatu cara sistematis yang digunakan untuk mengembangkan dan menemukan suatu ilmu pengetahuan. </a:t>
              </a:r>
            </a:p>
          </p:txBody>
        </p:sp>
      </p:gr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820" y="2211710"/>
            <a:ext cx="3456384" cy="2590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grpSp>
        <p:nvGrpSpPr>
          <p:cNvPr id="15" name="Group 14">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16"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Metode</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Ilmiah</a:t>
              </a:r>
              <a:endParaRPr lang="en-US" b="1" dirty="0">
                <a:solidFill>
                  <a:schemeClr val="tx1"/>
                </a:solidFill>
                <a:latin typeface="Calibri" panose="020F0502020204030204" pitchFamily="34" charset="0"/>
              </a:endParaRPr>
            </a:p>
          </p:txBody>
        </p:sp>
        <p:sp>
          <p:nvSpPr>
            <p:cNvPr id="17"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18"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9" name="正方形/長方形 15">
              <a:extLst>
                <a:ext uri="{FF2B5EF4-FFF2-40B4-BE49-F238E27FC236}">
                  <a16:creationId xmlns:a16="http://schemas.microsoft.com/office/drawing/2014/main" id="{57DC62A0-338C-462D-955E-1DD70283263E}"/>
                </a:ext>
              </a:extLst>
            </p:cNvPr>
            <p:cNvSpPr/>
            <p:nvPr/>
          </p:nvSpPr>
          <p:spPr>
            <a:xfrm>
              <a:off x="1005737" y="701031"/>
              <a:ext cx="2700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0" name="TextBox 19">
              <a:extLst>
                <a:ext uri="{FF2B5EF4-FFF2-40B4-BE49-F238E27FC236}">
                  <a16:creationId xmlns:a16="http://schemas.microsoft.com/office/drawing/2014/main" id="{B212A415-2C76-476C-9864-670DA094215C}"/>
                </a:ext>
              </a:extLst>
            </p:cNvPr>
            <p:cNvSpPr txBox="1"/>
            <p:nvPr/>
          </p:nvSpPr>
          <p:spPr>
            <a:xfrm>
              <a:off x="376823" y="254009"/>
              <a:ext cx="37542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C</a:t>
              </a:r>
            </a:p>
          </p:txBody>
        </p:sp>
      </p:grpSp>
    </p:spTree>
    <p:extLst>
      <p:ext uri="{BB962C8B-B14F-4D97-AF65-F5344CB8AC3E}">
        <p14:creationId xmlns:p14="http://schemas.microsoft.com/office/powerpoint/2010/main" val="441095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750"/>
                                        <p:tgtEl>
                                          <p:spTgt spid="15"/>
                                        </p:tgtEl>
                                      </p:cBhvr>
                                    </p:animEffect>
                                  </p:childTnLst>
                                </p:cTn>
                              </p:par>
                              <p:par>
                                <p:cTn id="8" presetID="42"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8278"/>
          <a:stretch/>
        </p:blipFill>
        <p:spPr>
          <a:xfrm>
            <a:off x="1250164" y="529625"/>
            <a:ext cx="4171325" cy="4536504"/>
          </a:xfrm>
          <a:prstGeom prst="rect">
            <a:avLst/>
          </a:prstGeom>
        </p:spPr>
      </p:pic>
      <p:sp>
        <p:nvSpPr>
          <p:cNvPr id="11" name="Rectangle 10"/>
          <p:cNvSpPr/>
          <p:nvPr/>
        </p:nvSpPr>
        <p:spPr>
          <a:xfrm>
            <a:off x="1403648" y="1567882"/>
            <a:ext cx="3240360" cy="2031325"/>
          </a:xfrm>
          <a:prstGeom prst="rect">
            <a:avLst/>
          </a:prstGeom>
        </p:spPr>
        <p:txBody>
          <a:bodyPr wrap="square">
            <a:spAutoFit/>
          </a:bodyPr>
          <a:lstStyle/>
          <a:p>
            <a:r>
              <a:rPr lang="en-US" dirty="0" err="1">
                <a:latin typeface="Calibri" panose="020F0502020204030204" pitchFamily="34" charset="0"/>
              </a:rPr>
              <a:t>Pengetahuan</a:t>
            </a:r>
            <a:r>
              <a:rPr lang="en-US" dirty="0">
                <a:latin typeface="Calibri" panose="020F0502020204030204" pitchFamily="34" charset="0"/>
              </a:rPr>
              <a:t> </a:t>
            </a:r>
            <a:r>
              <a:rPr lang="en-US" dirty="0" err="1">
                <a:latin typeface="Calibri" panose="020F0502020204030204" pitchFamily="34" charset="0"/>
              </a:rPr>
              <a:t>menjadi</a:t>
            </a:r>
            <a:r>
              <a:rPr lang="en-US" dirty="0">
                <a:latin typeface="Calibri" panose="020F0502020204030204" pitchFamily="34" charset="0"/>
              </a:rPr>
              <a:t> </a:t>
            </a:r>
            <a:r>
              <a:rPr lang="en-US" dirty="0" err="1">
                <a:latin typeface="Calibri" panose="020F0502020204030204" pitchFamily="34" charset="0"/>
              </a:rPr>
              <a:t>penelitian</a:t>
            </a:r>
            <a:r>
              <a:rPr lang="en-US" dirty="0">
                <a:latin typeface="Calibri" panose="020F0502020204030204" pitchFamily="34" charset="0"/>
              </a:rPr>
              <a:t> </a:t>
            </a:r>
            <a:r>
              <a:rPr lang="en-US" dirty="0" err="1">
                <a:latin typeface="Calibri" panose="020F0502020204030204" pitchFamily="34" charset="0"/>
              </a:rPr>
              <a:t>ilmiah</a:t>
            </a:r>
            <a:r>
              <a:rPr lang="en-US" dirty="0">
                <a:latin typeface="Calibri" panose="020F0502020204030204" pitchFamily="34" charset="0"/>
              </a:rPr>
              <a:t> </a:t>
            </a:r>
            <a:r>
              <a:rPr lang="en-US" dirty="0" err="1">
                <a:latin typeface="Calibri" panose="020F0502020204030204" pitchFamily="34" charset="0"/>
              </a:rPr>
              <a:t>jika</a:t>
            </a:r>
            <a:r>
              <a:rPr lang="en-US" dirty="0">
                <a:latin typeface="Calibri" panose="020F0502020204030204" pitchFamily="34" charset="0"/>
              </a:rPr>
              <a:t> </a:t>
            </a:r>
            <a:r>
              <a:rPr lang="en-US" dirty="0" err="1">
                <a:latin typeface="Calibri" panose="020F0502020204030204" pitchFamily="34" charset="0"/>
              </a:rPr>
              <a:t>memenuhi</a:t>
            </a:r>
            <a:r>
              <a:rPr lang="en-US" dirty="0">
                <a:latin typeface="Calibri" panose="020F0502020204030204" pitchFamily="34" charset="0"/>
              </a:rPr>
              <a:t> </a:t>
            </a:r>
            <a:r>
              <a:rPr lang="en-US" dirty="0" err="1">
                <a:latin typeface="Calibri" panose="020F0502020204030204" pitchFamily="34" charset="0"/>
              </a:rPr>
              <a:t>karakteristik</a:t>
            </a:r>
            <a:r>
              <a:rPr lang="en-US" dirty="0">
                <a:latin typeface="Calibri" panose="020F0502020204030204" pitchFamily="34" charset="0"/>
              </a:rPr>
              <a:t> </a:t>
            </a:r>
            <a:r>
              <a:rPr lang="en-US" dirty="0" err="1">
                <a:latin typeface="Calibri" panose="020F0502020204030204" pitchFamily="34" charset="0"/>
              </a:rPr>
              <a:t>berikut</a:t>
            </a:r>
            <a:r>
              <a:rPr lang="en-US" dirty="0">
                <a:latin typeface="Calibri" panose="020F0502020204030204" pitchFamily="34" charset="0"/>
              </a:rPr>
              <a:t>. </a:t>
            </a:r>
          </a:p>
          <a:p>
            <a:pPr marL="285750" indent="-285750">
              <a:buFont typeface="Wingdings" panose="05000000000000000000" pitchFamily="2" charset="2"/>
              <a:buChar char="ü"/>
            </a:pPr>
            <a:r>
              <a:rPr lang="en-US" dirty="0" err="1">
                <a:latin typeface="Calibri" panose="020F0502020204030204" pitchFamily="34" charset="0"/>
              </a:rPr>
              <a:t>Objektif</a:t>
            </a:r>
            <a:endParaRPr lang="en-US" dirty="0">
              <a:latin typeface="Calibri" panose="020F0502020204030204" pitchFamily="34" charset="0"/>
            </a:endParaRPr>
          </a:p>
          <a:p>
            <a:pPr marL="285750" indent="-285750">
              <a:buFont typeface="Wingdings" panose="05000000000000000000" pitchFamily="2" charset="2"/>
              <a:buChar char="ü"/>
            </a:pPr>
            <a:r>
              <a:rPr lang="en-US" dirty="0" err="1">
                <a:latin typeface="Calibri" panose="020F0502020204030204" pitchFamily="34" charset="0"/>
              </a:rPr>
              <a:t>Metodik</a:t>
            </a:r>
            <a:endParaRPr lang="en-US" dirty="0">
              <a:latin typeface="Calibri" panose="020F0502020204030204" pitchFamily="34" charset="0"/>
            </a:endParaRPr>
          </a:p>
          <a:p>
            <a:pPr marL="285750" indent="-285750">
              <a:buFont typeface="Wingdings" panose="05000000000000000000" pitchFamily="2" charset="2"/>
              <a:buChar char="ü"/>
            </a:pPr>
            <a:r>
              <a:rPr lang="en-US" dirty="0" err="1">
                <a:latin typeface="Calibri" panose="020F0502020204030204" pitchFamily="34" charset="0"/>
              </a:rPr>
              <a:t>Sistematik</a:t>
            </a:r>
            <a:endParaRPr lang="en-US" dirty="0">
              <a:latin typeface="Calibri" panose="020F0502020204030204" pitchFamily="34" charset="0"/>
            </a:endParaRPr>
          </a:p>
          <a:p>
            <a:pPr marL="285750" indent="-285750">
              <a:buFont typeface="Wingdings" panose="05000000000000000000" pitchFamily="2" charset="2"/>
              <a:buChar char="ü"/>
            </a:pPr>
            <a:r>
              <a:rPr lang="en-US" dirty="0" err="1">
                <a:latin typeface="Calibri" panose="020F0502020204030204" pitchFamily="34" charset="0"/>
              </a:rPr>
              <a:t>Berlaku</a:t>
            </a:r>
            <a:r>
              <a:rPr lang="en-US" dirty="0">
                <a:latin typeface="Calibri" panose="020F0502020204030204" pitchFamily="34" charset="0"/>
              </a:rPr>
              <a:t> </a:t>
            </a:r>
            <a:r>
              <a:rPr lang="en-US" dirty="0" err="1">
                <a:latin typeface="Calibri" panose="020F0502020204030204" pitchFamily="34" charset="0"/>
              </a:rPr>
              <a:t>umum</a:t>
            </a:r>
            <a:endParaRPr lang="id-ID" dirty="0">
              <a:latin typeface="Calibri" panose="020F050202020403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820" y="2211710"/>
            <a:ext cx="3456384" cy="2590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grpSp>
        <p:nvGrpSpPr>
          <p:cNvPr id="15" name="Group 14">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16"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Metode</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Ilmiah</a:t>
              </a:r>
              <a:endParaRPr lang="en-US" b="1" dirty="0">
                <a:solidFill>
                  <a:schemeClr val="tx1"/>
                </a:solidFill>
                <a:latin typeface="Calibri" panose="020F0502020204030204" pitchFamily="34" charset="0"/>
              </a:endParaRPr>
            </a:p>
          </p:txBody>
        </p:sp>
        <p:sp>
          <p:nvSpPr>
            <p:cNvPr id="17"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18"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9" name="正方形/長方形 15">
              <a:extLst>
                <a:ext uri="{FF2B5EF4-FFF2-40B4-BE49-F238E27FC236}">
                  <a16:creationId xmlns:a16="http://schemas.microsoft.com/office/drawing/2014/main" id="{57DC62A0-338C-462D-955E-1DD70283263E}"/>
                </a:ext>
              </a:extLst>
            </p:cNvPr>
            <p:cNvSpPr/>
            <p:nvPr/>
          </p:nvSpPr>
          <p:spPr>
            <a:xfrm>
              <a:off x="1005737" y="701031"/>
              <a:ext cx="2700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0" name="TextBox 19">
              <a:extLst>
                <a:ext uri="{FF2B5EF4-FFF2-40B4-BE49-F238E27FC236}">
                  <a16:creationId xmlns:a16="http://schemas.microsoft.com/office/drawing/2014/main" id="{B212A415-2C76-476C-9864-670DA094215C}"/>
                </a:ext>
              </a:extLst>
            </p:cNvPr>
            <p:cNvSpPr txBox="1"/>
            <p:nvPr/>
          </p:nvSpPr>
          <p:spPr>
            <a:xfrm>
              <a:off x="376823" y="254009"/>
              <a:ext cx="38664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B</a:t>
              </a:r>
            </a:p>
          </p:txBody>
        </p:sp>
      </p:grpSp>
    </p:spTree>
    <p:extLst>
      <p:ext uri="{BB962C8B-B14F-4D97-AF65-F5344CB8AC3E}">
        <p14:creationId xmlns:p14="http://schemas.microsoft.com/office/powerpoint/2010/main" val="33087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1" dur="500"/>
                                        <p:tgtEl>
                                          <p:spTgt spid="11">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5" dur="500"/>
                                        <p:tgtEl>
                                          <p:spTgt spid="11">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19" dur="500"/>
                                        <p:tgtEl>
                                          <p:spTgt spid="11">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8278"/>
          <a:stretch/>
        </p:blipFill>
        <p:spPr>
          <a:xfrm>
            <a:off x="1250164" y="529625"/>
            <a:ext cx="4171325" cy="4536504"/>
          </a:xfrm>
          <a:prstGeom prst="rect">
            <a:avLst/>
          </a:prstGeom>
        </p:spPr>
      </p:pic>
      <p:sp>
        <p:nvSpPr>
          <p:cNvPr id="11" name="Rectangle 10"/>
          <p:cNvSpPr/>
          <p:nvPr/>
        </p:nvSpPr>
        <p:spPr>
          <a:xfrm>
            <a:off x="1403648" y="1567882"/>
            <a:ext cx="3240360" cy="2031325"/>
          </a:xfrm>
          <a:prstGeom prst="rect">
            <a:avLst/>
          </a:prstGeom>
        </p:spPr>
        <p:txBody>
          <a:bodyPr wrap="square">
            <a:spAutoFit/>
          </a:bodyPr>
          <a:lstStyle/>
          <a:p>
            <a:r>
              <a:rPr lang="en-US" dirty="0" err="1">
                <a:latin typeface="Calibri" panose="020F0502020204030204" pitchFamily="34" charset="0"/>
              </a:rPr>
              <a:t>Adapun</a:t>
            </a:r>
            <a:r>
              <a:rPr lang="en-US" dirty="0">
                <a:latin typeface="Calibri" panose="020F0502020204030204" pitchFamily="34" charset="0"/>
              </a:rPr>
              <a:t> </a:t>
            </a:r>
            <a:r>
              <a:rPr lang="en-US" dirty="0" err="1">
                <a:latin typeface="Calibri" panose="020F0502020204030204" pitchFamily="34" charset="0"/>
              </a:rPr>
              <a:t>karakteristik</a:t>
            </a:r>
            <a:r>
              <a:rPr lang="en-US" dirty="0">
                <a:latin typeface="Calibri" panose="020F0502020204030204" pitchFamily="34" charset="0"/>
              </a:rPr>
              <a:t> </a:t>
            </a:r>
            <a:r>
              <a:rPr lang="en-US" dirty="0" err="1">
                <a:latin typeface="Calibri" panose="020F0502020204030204" pitchFamily="34" charset="0"/>
              </a:rPr>
              <a:t>dari</a:t>
            </a:r>
            <a:r>
              <a:rPr lang="en-US" dirty="0">
                <a:latin typeface="Calibri" panose="020F0502020204030204" pitchFamily="34" charset="0"/>
              </a:rPr>
              <a:t> </a:t>
            </a:r>
            <a:r>
              <a:rPr lang="en-US" dirty="0" err="1">
                <a:latin typeface="Calibri" panose="020F0502020204030204" pitchFamily="34" charset="0"/>
              </a:rPr>
              <a:t>metode</a:t>
            </a:r>
            <a:r>
              <a:rPr lang="en-US" dirty="0">
                <a:latin typeface="Calibri" panose="020F0502020204030204" pitchFamily="34" charset="0"/>
              </a:rPr>
              <a:t> </a:t>
            </a:r>
            <a:r>
              <a:rPr lang="en-US" dirty="0" err="1">
                <a:latin typeface="Calibri" panose="020F0502020204030204" pitchFamily="34" charset="0"/>
              </a:rPr>
              <a:t>ilmiah</a:t>
            </a:r>
            <a:r>
              <a:rPr lang="en-US" dirty="0">
                <a:latin typeface="Calibri" panose="020F0502020204030204" pitchFamily="34" charset="0"/>
              </a:rPr>
              <a:t>, </a:t>
            </a:r>
            <a:r>
              <a:rPr lang="en-US" dirty="0" err="1">
                <a:latin typeface="Calibri" panose="020F0502020204030204" pitchFamily="34" charset="0"/>
              </a:rPr>
              <a:t>yaitu</a:t>
            </a:r>
            <a:r>
              <a:rPr lang="en-US" dirty="0">
                <a:latin typeface="Calibri" panose="020F0502020204030204" pitchFamily="34" charset="0"/>
              </a:rPr>
              <a:t> </a:t>
            </a:r>
            <a:r>
              <a:rPr lang="en-US" dirty="0" err="1">
                <a:latin typeface="Calibri" panose="020F0502020204030204" pitchFamily="34" charset="0"/>
              </a:rPr>
              <a:t>bersifat</a:t>
            </a:r>
            <a:r>
              <a:rPr lang="en-US" dirty="0">
                <a:latin typeface="Calibri" panose="020F0502020204030204" pitchFamily="34" charset="0"/>
              </a:rPr>
              <a:t>:</a:t>
            </a:r>
          </a:p>
          <a:p>
            <a:pPr marL="285750" indent="-285750">
              <a:buFont typeface="Wingdings" panose="05000000000000000000" pitchFamily="2" charset="2"/>
              <a:buChar char="ü"/>
            </a:pPr>
            <a:r>
              <a:rPr lang="en-US" dirty="0" err="1">
                <a:latin typeface="Calibri" panose="020F0502020204030204" pitchFamily="34" charset="0"/>
              </a:rPr>
              <a:t>kritis</a:t>
            </a:r>
            <a:r>
              <a:rPr lang="en-US" dirty="0">
                <a:latin typeface="Calibri" panose="020F0502020204030204" pitchFamily="34" charset="0"/>
              </a:rPr>
              <a:t> </a:t>
            </a:r>
            <a:r>
              <a:rPr lang="en-US" dirty="0" err="1">
                <a:latin typeface="Calibri" panose="020F0502020204030204" pitchFamily="34" charset="0"/>
              </a:rPr>
              <a:t>dan</a:t>
            </a:r>
            <a:r>
              <a:rPr lang="en-US" dirty="0">
                <a:latin typeface="Calibri" panose="020F0502020204030204" pitchFamily="34" charset="0"/>
              </a:rPr>
              <a:t> </a:t>
            </a:r>
            <a:r>
              <a:rPr lang="en-US" dirty="0" err="1">
                <a:latin typeface="Calibri" panose="020F0502020204030204" pitchFamily="34" charset="0"/>
              </a:rPr>
              <a:t>analitis</a:t>
            </a:r>
            <a:r>
              <a:rPr lang="en-US" dirty="0">
                <a:latin typeface="Calibri" panose="020F0502020204030204" pitchFamily="34" charset="0"/>
              </a:rPr>
              <a:t>, </a:t>
            </a:r>
          </a:p>
          <a:p>
            <a:pPr marL="285750" indent="-285750">
              <a:buFont typeface="Wingdings" panose="05000000000000000000" pitchFamily="2" charset="2"/>
              <a:buChar char="ü"/>
            </a:pPr>
            <a:r>
              <a:rPr lang="en-US" dirty="0" err="1">
                <a:latin typeface="Calibri" panose="020F0502020204030204" pitchFamily="34" charset="0"/>
              </a:rPr>
              <a:t>logis</a:t>
            </a:r>
            <a:r>
              <a:rPr lang="en-US" dirty="0">
                <a:latin typeface="Calibri" panose="020F0502020204030204" pitchFamily="34" charset="0"/>
              </a:rPr>
              <a:t>, </a:t>
            </a:r>
          </a:p>
          <a:p>
            <a:pPr marL="285750" indent="-285750">
              <a:buFont typeface="Wingdings" panose="05000000000000000000" pitchFamily="2" charset="2"/>
              <a:buChar char="ü"/>
            </a:pPr>
            <a:r>
              <a:rPr lang="en-US" dirty="0" err="1">
                <a:latin typeface="Calibri" panose="020F0502020204030204" pitchFamily="34" charset="0"/>
              </a:rPr>
              <a:t>objektif</a:t>
            </a:r>
            <a:r>
              <a:rPr lang="en-US" dirty="0">
                <a:latin typeface="Calibri" panose="020F0502020204030204" pitchFamily="34" charset="0"/>
              </a:rPr>
              <a:t>, </a:t>
            </a:r>
          </a:p>
          <a:p>
            <a:pPr marL="285750" indent="-285750">
              <a:buFont typeface="Wingdings" panose="05000000000000000000" pitchFamily="2" charset="2"/>
              <a:buChar char="ü"/>
            </a:pPr>
            <a:r>
              <a:rPr lang="en-US" dirty="0" err="1">
                <a:latin typeface="Calibri" panose="020F0502020204030204" pitchFamily="34" charset="0"/>
              </a:rPr>
              <a:t>empiris</a:t>
            </a:r>
            <a:r>
              <a:rPr lang="en-US" dirty="0">
                <a:latin typeface="Calibri" panose="020F0502020204030204" pitchFamily="34" charset="0"/>
              </a:rPr>
              <a:t>, </a:t>
            </a:r>
            <a:r>
              <a:rPr lang="en-US" dirty="0" err="1">
                <a:latin typeface="Calibri" panose="020F0502020204030204" pitchFamily="34" charset="0"/>
              </a:rPr>
              <a:t>dan</a:t>
            </a:r>
            <a:r>
              <a:rPr lang="en-US" dirty="0">
                <a:latin typeface="Calibri" panose="020F0502020204030204" pitchFamily="34" charset="0"/>
              </a:rPr>
              <a:t> </a:t>
            </a:r>
          </a:p>
          <a:p>
            <a:pPr marL="285750" indent="-285750">
              <a:buFont typeface="Wingdings" panose="05000000000000000000" pitchFamily="2" charset="2"/>
              <a:buChar char="ü"/>
            </a:pPr>
            <a:r>
              <a:rPr lang="en-US" dirty="0" err="1">
                <a:latin typeface="Calibri" panose="020F0502020204030204" pitchFamily="34" charset="0"/>
              </a:rPr>
              <a:t>konseptual</a:t>
            </a:r>
            <a:r>
              <a:rPr lang="en-US" dirty="0">
                <a:latin typeface="Calibri" panose="020F0502020204030204" pitchFamily="34" charset="0"/>
              </a:rPr>
              <a:t>.</a:t>
            </a:r>
            <a:endParaRPr lang="id-ID" dirty="0">
              <a:latin typeface="Calibri" panose="020F050202020403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820" y="2211710"/>
            <a:ext cx="3456384" cy="259033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grpSp>
        <p:nvGrpSpPr>
          <p:cNvPr id="15" name="Group 14">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16"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Metode</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Ilmiah</a:t>
              </a:r>
              <a:endParaRPr lang="en-US" b="1" dirty="0">
                <a:solidFill>
                  <a:schemeClr val="tx1"/>
                </a:solidFill>
                <a:latin typeface="Calibri" panose="020F0502020204030204" pitchFamily="34" charset="0"/>
              </a:endParaRPr>
            </a:p>
          </p:txBody>
        </p:sp>
        <p:sp>
          <p:nvSpPr>
            <p:cNvPr id="17"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18"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9" name="正方形/長方形 15">
              <a:extLst>
                <a:ext uri="{FF2B5EF4-FFF2-40B4-BE49-F238E27FC236}">
                  <a16:creationId xmlns:a16="http://schemas.microsoft.com/office/drawing/2014/main" id="{57DC62A0-338C-462D-955E-1DD70283263E}"/>
                </a:ext>
              </a:extLst>
            </p:cNvPr>
            <p:cNvSpPr/>
            <p:nvPr/>
          </p:nvSpPr>
          <p:spPr>
            <a:xfrm>
              <a:off x="1005737" y="701031"/>
              <a:ext cx="2700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0" name="TextBox 19">
              <a:extLst>
                <a:ext uri="{FF2B5EF4-FFF2-40B4-BE49-F238E27FC236}">
                  <a16:creationId xmlns:a16="http://schemas.microsoft.com/office/drawing/2014/main" id="{B212A415-2C76-476C-9864-670DA094215C}"/>
                </a:ext>
              </a:extLst>
            </p:cNvPr>
            <p:cNvSpPr txBox="1"/>
            <p:nvPr/>
          </p:nvSpPr>
          <p:spPr>
            <a:xfrm>
              <a:off x="376823" y="254009"/>
              <a:ext cx="38664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B</a:t>
              </a:r>
            </a:p>
          </p:txBody>
        </p:sp>
      </p:grpSp>
    </p:spTree>
    <p:extLst>
      <p:ext uri="{BB962C8B-B14F-4D97-AF65-F5344CB8AC3E}">
        <p14:creationId xmlns:p14="http://schemas.microsoft.com/office/powerpoint/2010/main" val="22181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1" dur="500"/>
                                        <p:tgtEl>
                                          <p:spTgt spid="11">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5" dur="500"/>
                                        <p:tgtEl>
                                          <p:spTgt spid="11">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19" dur="500"/>
                                        <p:tgtEl>
                                          <p:spTgt spid="11">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3" dur="500"/>
                                        <p:tgtEl>
                                          <p:spTgt spid="11">
                                            <p:txEl>
                                              <p:pRg st="4" end="4"/>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6" name="Group 5"/>
          <p:cNvGrpSpPr/>
          <p:nvPr/>
        </p:nvGrpSpPr>
        <p:grpSpPr>
          <a:xfrm>
            <a:off x="899592" y="1358460"/>
            <a:ext cx="7272808" cy="3168352"/>
            <a:chOff x="395536" y="1347613"/>
            <a:chExt cx="8280918" cy="3456384"/>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280918" cy="3456384"/>
            </a:xfrm>
            <a:prstGeom prst="rect">
              <a:avLst/>
            </a:prstGeom>
          </p:spPr>
        </p:pic>
        <p:sp>
          <p:nvSpPr>
            <p:cNvPr id="8" name="Rectangle 7"/>
            <p:cNvSpPr/>
            <p:nvPr/>
          </p:nvSpPr>
          <p:spPr>
            <a:xfrm>
              <a:off x="1259632" y="1718332"/>
              <a:ext cx="954109" cy="265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49773" y="565610"/>
            <a:ext cx="6078611" cy="55661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Langkah-langkah</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Metode</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Ilmiah</a:t>
            </a:r>
            <a:endParaRPr lang="en-US" sz="2800" b="1" dirty="0">
              <a:solidFill>
                <a:srgbClr val="F06881"/>
              </a:solidFill>
              <a:latin typeface="Calibri" panose="020F0502020204030204" pitchFamily="34" charset="0"/>
            </a:endParaRPr>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278340"/>
            <a:ext cx="936104" cy="1416344"/>
          </a:xfrm>
          <a:prstGeom prst="rect">
            <a:avLst/>
          </a:prstGeom>
        </p:spPr>
      </p:pic>
      <p:grpSp>
        <p:nvGrpSpPr>
          <p:cNvPr id="22" name="Group 21"/>
          <p:cNvGrpSpPr/>
          <p:nvPr/>
        </p:nvGrpSpPr>
        <p:grpSpPr>
          <a:xfrm>
            <a:off x="1266848" y="1563646"/>
            <a:ext cx="5897440" cy="540039"/>
            <a:chOff x="1266848" y="1563646"/>
            <a:chExt cx="5897440" cy="540039"/>
          </a:xfrm>
        </p:grpSpPr>
        <p:grpSp>
          <p:nvGrpSpPr>
            <p:cNvPr id="23" name="Group 22"/>
            <p:cNvGrpSpPr/>
            <p:nvPr/>
          </p:nvGrpSpPr>
          <p:grpSpPr>
            <a:xfrm>
              <a:off x="1266848" y="1563646"/>
              <a:ext cx="5897440" cy="540039"/>
              <a:chOff x="1547664" y="3651870"/>
              <a:chExt cx="5897440" cy="540039"/>
            </a:xfrm>
          </p:grpSpPr>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8"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5486272"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Merumuskan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masalah</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grpSp>
        <p:sp>
          <p:nvSpPr>
            <p:cNvPr id="26" name="Oval 25"/>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1</a:t>
              </a:r>
              <a:endParaRPr lang="en-US" sz="1600" b="1" dirty="0">
                <a:solidFill>
                  <a:schemeClr val="tx1"/>
                </a:solidFill>
                <a:latin typeface="Arial Rounded MT Bold" panose="020F0704030504030204" pitchFamily="34" charset="0"/>
              </a:endParaRPr>
            </a:p>
          </p:txBody>
        </p:sp>
      </p:grpSp>
      <p:grpSp>
        <p:nvGrpSpPr>
          <p:cNvPr id="29" name="Group 28"/>
          <p:cNvGrpSpPr/>
          <p:nvPr/>
        </p:nvGrpSpPr>
        <p:grpSpPr>
          <a:xfrm>
            <a:off x="1322879" y="1955120"/>
            <a:ext cx="3969201" cy="513142"/>
            <a:chOff x="1322879" y="1508342"/>
            <a:chExt cx="3969201" cy="513142"/>
          </a:xfrm>
        </p:grpSpPr>
        <p:sp>
          <p:nvSpPr>
            <p:cNvPr id="30"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08342"/>
              <a:ext cx="3614064"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Mengumpulkan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informasi</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atau</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kajian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pustaka</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sp>
          <p:nvSpPr>
            <p:cNvPr id="31" name="Oval 30"/>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2</a:t>
              </a:r>
              <a:endParaRPr lang="en-US" sz="1600" b="1" dirty="0">
                <a:solidFill>
                  <a:schemeClr val="tx1"/>
                </a:solidFill>
                <a:latin typeface="Arial Rounded MT Bold" panose="020F0704030504030204" pitchFamily="34" charset="0"/>
              </a:endParaRPr>
            </a:p>
          </p:txBody>
        </p:sp>
      </p:grpSp>
      <p:grpSp>
        <p:nvGrpSpPr>
          <p:cNvPr id="32" name="Group 31"/>
          <p:cNvGrpSpPr/>
          <p:nvPr/>
        </p:nvGrpSpPr>
        <p:grpSpPr>
          <a:xfrm>
            <a:off x="1322879" y="2510750"/>
            <a:ext cx="7569601" cy="513142"/>
            <a:chOff x="1322879" y="1588703"/>
            <a:chExt cx="7569601" cy="513142"/>
          </a:xfrm>
        </p:grpSpPr>
        <p:sp>
          <p:nvSpPr>
            <p:cNvPr id="33"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88703"/>
              <a:ext cx="7214464"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Menyusun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hipotesis</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sp>
          <p:nvSpPr>
            <p:cNvPr id="34" name="Oval 3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3</a:t>
              </a:r>
              <a:endParaRPr lang="en-US" sz="1600" b="1" dirty="0">
                <a:solidFill>
                  <a:schemeClr val="tx1"/>
                </a:solidFill>
                <a:latin typeface="Arial Rounded MT Bold" panose="020F0704030504030204" pitchFamily="34" charset="0"/>
              </a:endParaRPr>
            </a:p>
          </p:txBody>
        </p:sp>
      </p:grpSp>
      <p:grpSp>
        <p:nvGrpSpPr>
          <p:cNvPr id="35" name="Group 34"/>
          <p:cNvGrpSpPr/>
          <p:nvPr/>
        </p:nvGrpSpPr>
        <p:grpSpPr>
          <a:xfrm>
            <a:off x="1281095" y="2921313"/>
            <a:ext cx="5897440" cy="540039"/>
            <a:chOff x="1266848" y="1563646"/>
            <a:chExt cx="5897440" cy="540039"/>
          </a:xfrm>
        </p:grpSpPr>
        <p:grpSp>
          <p:nvGrpSpPr>
            <p:cNvPr id="36" name="Group 35"/>
            <p:cNvGrpSpPr/>
            <p:nvPr/>
          </p:nvGrpSpPr>
          <p:grpSpPr>
            <a:xfrm>
              <a:off x="1266848" y="1563646"/>
              <a:ext cx="5897440" cy="540039"/>
              <a:chOff x="1547664" y="3651870"/>
              <a:chExt cx="5897440" cy="540039"/>
            </a:xfrm>
          </p:grpSpPr>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39"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5486272"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Merancang</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dan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melakukan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eksperimen</a:t>
                </a:r>
                <a:r>
                  <a:rPr lang="en-US" sz="1600" b="1" dirty="0">
                    <a:latin typeface="Calibri" panose="020F0502020204030204" pitchFamily="34" charset="0"/>
                    <a:ea typeface="Calibri" panose="020F0502020204030204" pitchFamily="34" charset="0"/>
                    <a:cs typeface="Calibri" panose="020F0502020204030204" pitchFamily="34" charset="0"/>
                  </a:rPr>
                  <a:t> </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grpSp>
        <p:sp>
          <p:nvSpPr>
            <p:cNvPr id="37" name="Oval 36"/>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4</a:t>
              </a:r>
              <a:endParaRPr lang="en-US" sz="1600" b="1" dirty="0">
                <a:solidFill>
                  <a:schemeClr val="tx1"/>
                </a:solidFill>
                <a:latin typeface="Arial Rounded MT Bold" panose="020F0704030504030204" pitchFamily="34" charset="0"/>
              </a:endParaRPr>
            </a:p>
          </p:txBody>
        </p:sp>
      </p:grpSp>
      <p:grpSp>
        <p:nvGrpSpPr>
          <p:cNvPr id="40" name="Group 39"/>
          <p:cNvGrpSpPr/>
          <p:nvPr/>
        </p:nvGrpSpPr>
        <p:grpSpPr>
          <a:xfrm>
            <a:off x="1337126" y="3395917"/>
            <a:ext cx="7353577" cy="513142"/>
            <a:chOff x="1322879" y="1591472"/>
            <a:chExt cx="7353577" cy="513142"/>
          </a:xfrm>
        </p:grpSpPr>
        <p:sp>
          <p:nvSpPr>
            <p:cNvPr id="41"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91472"/>
              <a:ext cx="699844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Menganalisis</a:t>
              </a:r>
              <a:r>
                <a:rPr lang="en-US" sz="1600" b="1" dirty="0">
                  <a:latin typeface="Calibri" panose="020F0502020204030204" pitchFamily="34" charset="0"/>
                  <a:ea typeface="Calibri" panose="020F0502020204030204" pitchFamily="34" charset="0"/>
                  <a:cs typeface="Calibri" panose="020F0502020204030204" pitchFamily="34" charset="0"/>
                </a:rPr>
                <a:t> data</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sp>
          <p:nvSpPr>
            <p:cNvPr id="42" name="Oval 41"/>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5</a:t>
              </a:r>
              <a:endParaRPr lang="en-US" sz="1600" b="1" dirty="0">
                <a:solidFill>
                  <a:schemeClr val="tx1"/>
                </a:solidFill>
                <a:latin typeface="Arial Rounded MT Bold" panose="020F0704030504030204" pitchFamily="34" charset="0"/>
              </a:endParaRPr>
            </a:p>
          </p:txBody>
        </p:sp>
      </p:grpSp>
      <p:grpSp>
        <p:nvGrpSpPr>
          <p:cNvPr id="43" name="Group 42"/>
          <p:cNvGrpSpPr/>
          <p:nvPr/>
        </p:nvGrpSpPr>
        <p:grpSpPr>
          <a:xfrm>
            <a:off x="1337126" y="3826852"/>
            <a:ext cx="7569601" cy="513142"/>
            <a:chOff x="1322879" y="1588703"/>
            <a:chExt cx="7569601" cy="513142"/>
          </a:xfrm>
        </p:grpSpPr>
        <p:sp>
          <p:nvSpPr>
            <p:cNvPr id="4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88703"/>
              <a:ext cx="7214464"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Membuat</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simpulan</a:t>
              </a:r>
              <a:r>
                <a:rPr lang="en-US" sz="1600" b="1" dirty="0">
                  <a:latin typeface="Calibri" panose="020F0502020204030204" pitchFamily="34" charset="0"/>
                  <a:ea typeface="Calibri" panose="020F0502020204030204" pitchFamily="34" charset="0"/>
                  <a:cs typeface="Calibri" panose="020F0502020204030204" pitchFamily="34" charset="0"/>
                </a:rPr>
                <a:t> </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sp>
          <p:nvSpPr>
            <p:cNvPr id="45" name="Oval 44"/>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6</a:t>
              </a:r>
              <a:endParaRPr lang="en-US" sz="1600" b="1" dirty="0">
                <a:solidFill>
                  <a:schemeClr val="tx1"/>
                </a:solidFill>
                <a:latin typeface="Arial Rounded MT Bold" panose="020F0704030504030204" pitchFamily="34" charset="0"/>
              </a:endParaRPr>
            </a:p>
          </p:txBody>
        </p:sp>
      </p:grpSp>
      <p:grpSp>
        <p:nvGrpSpPr>
          <p:cNvPr id="47" name="Group 46"/>
          <p:cNvGrpSpPr/>
          <p:nvPr/>
        </p:nvGrpSpPr>
        <p:grpSpPr>
          <a:xfrm>
            <a:off x="5431716" y="1557513"/>
            <a:ext cx="2668676" cy="513142"/>
            <a:chOff x="1322879" y="1591472"/>
            <a:chExt cx="2668676" cy="513142"/>
          </a:xfrm>
        </p:grpSpPr>
        <p:sp>
          <p:nvSpPr>
            <p:cNvPr id="48"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91472"/>
              <a:ext cx="2313539"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b="1" dirty="0" err="1">
                  <a:latin typeface="Calibri" panose="020F0502020204030204" pitchFamily="34" charset="0"/>
                  <a:ea typeface="Calibri" panose="020F0502020204030204" pitchFamily="34" charset="0"/>
                  <a:cs typeface="Calibri" panose="020F0502020204030204" pitchFamily="34" charset="0"/>
                </a:rPr>
                <a:t>Menulis</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laporan</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ilmiah</a:t>
              </a:r>
              <a:endParaRPr lang="id-ID" sz="1600" b="1" dirty="0">
                <a:latin typeface="Calibri" panose="020F0502020204030204" pitchFamily="34" charset="0"/>
                <a:ea typeface="Calibri" panose="020F0502020204030204" pitchFamily="34" charset="0"/>
                <a:cs typeface="Calibri" panose="020F0502020204030204" pitchFamily="34" charset="0"/>
              </a:endParaRPr>
            </a:p>
          </p:txBody>
        </p:sp>
        <p:sp>
          <p:nvSpPr>
            <p:cNvPr id="49" name="Oval 48"/>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7</a:t>
              </a:r>
              <a:endParaRPr lang="en-US" sz="1600" b="1"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1456550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500"/>
                                        <p:tgtEl>
                                          <p:spTgt spid="2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B6639-6AFE-4AF0-8BE9-570597FA13B1}"/>
              </a:ext>
            </a:extLst>
          </p:cNvPr>
          <p:cNvPicPr>
            <a:picLocks noChangeAspect="1"/>
          </p:cNvPicPr>
          <p:nvPr/>
        </p:nvPicPr>
        <p:blipFill>
          <a:blip r:embed="rId2"/>
          <a:stretch>
            <a:fillRect/>
          </a:stretch>
        </p:blipFill>
        <p:spPr>
          <a:xfrm>
            <a:off x="323528" y="843558"/>
            <a:ext cx="3132348" cy="2736304"/>
          </a:xfrm>
          <a:prstGeom prst="rect">
            <a:avLst/>
          </a:prstGeom>
        </p:spPr>
      </p:pic>
      <p:sp>
        <p:nvSpPr>
          <p:cNvPr id="9" name="TextBox 8">
            <a:extLst>
              <a:ext uri="{FF2B5EF4-FFF2-40B4-BE49-F238E27FC236}">
                <a16:creationId xmlns:a16="http://schemas.microsoft.com/office/drawing/2014/main" id="{06D9405E-83B8-4C15-A924-76A2FA3F8391}"/>
              </a:ext>
            </a:extLst>
          </p:cNvPr>
          <p:cNvSpPr txBox="1"/>
          <p:nvPr/>
        </p:nvSpPr>
        <p:spPr>
          <a:xfrm>
            <a:off x="3635896" y="-73313"/>
            <a:ext cx="5256584" cy="5216813"/>
          </a:xfrm>
          <a:prstGeom prst="rect">
            <a:avLst/>
          </a:prstGeom>
          <a:noFill/>
        </p:spPr>
        <p:txBody>
          <a:bodyPr wrap="square" rtlCol="0">
            <a:spAutoFit/>
          </a:bodyPr>
          <a:lstStyle/>
          <a:p>
            <a:pPr>
              <a:lnSpc>
                <a:spcPct val="150000"/>
              </a:lnSpc>
            </a:pPr>
            <a:r>
              <a:rPr lang="en-US" sz="1400" dirty="0" err="1">
                <a:latin typeface="Comic Sans MS" panose="030F0702030302020204" pitchFamily="66" charset="0"/>
              </a:rPr>
              <a:t>Tujuan</a:t>
            </a:r>
            <a:r>
              <a:rPr lang="en-US" sz="1400" dirty="0">
                <a:latin typeface="Comic Sans MS" panose="030F0702030302020204" pitchFamily="66" charset="0"/>
              </a:rPr>
              <a:t>:</a:t>
            </a:r>
          </a:p>
          <a:p>
            <a:pPr>
              <a:lnSpc>
                <a:spcPct val="150000"/>
              </a:lnSpc>
            </a:pPr>
            <a:r>
              <a:rPr lang="en-US" sz="1400" dirty="0" err="1">
                <a:solidFill>
                  <a:srgbClr val="FF0000"/>
                </a:solidFill>
                <a:latin typeface="Comic Sans MS" panose="030F0702030302020204" pitchFamily="66" charset="0"/>
              </a:rPr>
              <a:t>Menentukan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panjang</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di Kelas X</a:t>
            </a:r>
          </a:p>
          <a:p>
            <a:pPr>
              <a:lnSpc>
                <a:spcPct val="150000"/>
              </a:lnSpc>
            </a:pPr>
            <a:endParaRPr lang="en-US" sz="1400" dirty="0">
              <a:latin typeface="Comic Sans MS" panose="030F0702030302020204" pitchFamily="66" charset="0"/>
            </a:endParaRPr>
          </a:p>
          <a:p>
            <a:pPr>
              <a:lnSpc>
                <a:spcPct val="150000"/>
              </a:lnSpc>
            </a:pPr>
            <a:r>
              <a:rPr lang="en-US" sz="1400" dirty="0" err="1">
                <a:latin typeface="Comic Sans MS" panose="030F0702030302020204" pitchFamily="66" charset="0"/>
              </a:rPr>
              <a:t>Rumusan</a:t>
            </a:r>
            <a:r>
              <a:rPr lang="en-US" sz="1400" dirty="0">
                <a:latin typeface="Comic Sans MS" panose="030F0702030302020204" pitchFamily="66" charset="0"/>
              </a:rPr>
              <a:t> </a:t>
            </a:r>
            <a:r>
              <a:rPr lang="en-US" sz="1400" dirty="0" err="1">
                <a:latin typeface="Comic Sans MS" panose="030F0702030302020204" pitchFamily="66" charset="0"/>
              </a:rPr>
              <a:t>Masalah</a:t>
            </a:r>
            <a:r>
              <a:rPr lang="en-US" sz="1400" dirty="0">
                <a:latin typeface="Comic Sans MS" panose="030F0702030302020204" pitchFamily="66" charset="0"/>
              </a:rPr>
              <a:t>:</a:t>
            </a:r>
          </a:p>
          <a:p>
            <a:pPr>
              <a:lnSpc>
                <a:spcPct val="150000"/>
              </a:lnSpc>
            </a:pPr>
            <a:r>
              <a:rPr lang="en-US" sz="1400" dirty="0" err="1">
                <a:solidFill>
                  <a:srgbClr val="FF0000"/>
                </a:solidFill>
                <a:latin typeface="Comic Sans MS" panose="030F0702030302020204" pitchFamily="66" charset="0"/>
              </a:rPr>
              <a:t>Berapa</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panjang</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di Kelas X?</a:t>
            </a:r>
          </a:p>
          <a:p>
            <a:pPr>
              <a:lnSpc>
                <a:spcPct val="150000"/>
              </a:lnSpc>
            </a:pPr>
            <a:endParaRPr lang="en-US" sz="1400" dirty="0">
              <a:latin typeface="Comic Sans MS" panose="030F0702030302020204" pitchFamily="66" charset="0"/>
            </a:endParaRPr>
          </a:p>
          <a:p>
            <a:pPr>
              <a:lnSpc>
                <a:spcPct val="150000"/>
              </a:lnSpc>
            </a:pPr>
            <a:r>
              <a:rPr lang="en-US" sz="1400" dirty="0" err="1">
                <a:latin typeface="Comic Sans MS" panose="030F0702030302020204" pitchFamily="66" charset="0"/>
              </a:rPr>
              <a:t>Hipotesis</a:t>
            </a:r>
            <a:r>
              <a:rPr lang="en-US" sz="1400" dirty="0">
                <a:latin typeface="Comic Sans MS" panose="030F0702030302020204" pitchFamily="66" charset="0"/>
              </a:rPr>
              <a:t>:</a:t>
            </a:r>
          </a:p>
          <a:p>
            <a:pPr>
              <a:lnSpc>
                <a:spcPct val="150000"/>
              </a:lnSpc>
            </a:pPr>
            <a:r>
              <a:rPr lang="en-US" sz="1400" dirty="0">
                <a:solidFill>
                  <a:srgbClr val="FF0000"/>
                </a:solidFill>
                <a:latin typeface="Comic Sans MS" panose="030F0702030302020204" pitchFamily="66" charset="0"/>
              </a:rPr>
              <a:t>Jika </a:t>
            </a:r>
            <a:r>
              <a:rPr lang="en-US" sz="1400" dirty="0" err="1">
                <a:solidFill>
                  <a:srgbClr val="FF0000"/>
                </a:solidFill>
                <a:latin typeface="Comic Sans MS" panose="030F0702030302020204" pitchFamily="66" charset="0"/>
              </a:rPr>
              <a:t>diukur</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menggunakan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penggaris</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maka</a:t>
            </a:r>
            <a:r>
              <a:rPr lang="en-US" sz="1400" dirty="0">
                <a:solidFill>
                  <a:srgbClr val="FF0000"/>
                </a:solidFill>
                <a:latin typeface="Comic Sans MS" panose="030F0702030302020204" pitchFamily="66" charset="0"/>
              </a:rPr>
              <a:t> Panjang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di </a:t>
            </a:r>
            <a:r>
              <a:rPr lang="en-US" sz="1400" dirty="0" err="1">
                <a:solidFill>
                  <a:srgbClr val="FF0000"/>
                </a:solidFill>
                <a:latin typeface="Comic Sans MS" panose="030F0702030302020204" pitchFamily="66" charset="0"/>
              </a:rPr>
              <a:t>kelas</a:t>
            </a:r>
            <a:r>
              <a:rPr lang="en-US" sz="1400" dirty="0">
                <a:solidFill>
                  <a:srgbClr val="FF0000"/>
                </a:solidFill>
                <a:latin typeface="Comic Sans MS" panose="030F0702030302020204" pitchFamily="66" charset="0"/>
              </a:rPr>
              <a:t> X </a:t>
            </a:r>
            <a:r>
              <a:rPr lang="en-US" sz="1400" dirty="0" err="1">
                <a:solidFill>
                  <a:srgbClr val="FF0000"/>
                </a:solidFill>
                <a:latin typeface="Comic Sans MS" panose="030F0702030302020204" pitchFamily="66" charset="0"/>
              </a:rPr>
              <a:t>sekitar</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kurang</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dari</a:t>
            </a:r>
            <a:r>
              <a:rPr lang="en-US" sz="1400" dirty="0">
                <a:solidFill>
                  <a:srgbClr val="FF0000"/>
                </a:solidFill>
                <a:latin typeface="Comic Sans MS" panose="030F0702030302020204" pitchFamily="66" charset="0"/>
              </a:rPr>
              <a:t> 1 meter</a:t>
            </a:r>
          </a:p>
          <a:p>
            <a:pPr>
              <a:lnSpc>
                <a:spcPct val="150000"/>
              </a:lnSpc>
            </a:pPr>
            <a:endParaRPr lang="en-US" sz="1400" dirty="0">
              <a:latin typeface="Comic Sans MS" panose="030F0702030302020204" pitchFamily="66" charset="0"/>
            </a:endParaRPr>
          </a:p>
          <a:p>
            <a:pPr>
              <a:lnSpc>
                <a:spcPct val="150000"/>
              </a:lnSpc>
            </a:pPr>
            <a:r>
              <a:rPr lang="en-US" sz="1400" dirty="0" err="1">
                <a:latin typeface="Comic Sans MS" panose="030F0702030302020204" pitchFamily="66" charset="0"/>
              </a:rPr>
              <a:t>Variabel</a:t>
            </a:r>
            <a:r>
              <a:rPr lang="en-US" sz="1400" dirty="0">
                <a:latin typeface="Comic Sans MS" panose="030F0702030302020204" pitchFamily="66" charset="0"/>
              </a:rPr>
              <a:t> </a:t>
            </a:r>
            <a:r>
              <a:rPr lang="en-US" sz="1400" dirty="0" err="1">
                <a:latin typeface="Comic Sans MS" panose="030F0702030302020204" pitchFamily="66" charset="0"/>
              </a:rPr>
              <a:t>Percobaan</a:t>
            </a:r>
            <a:r>
              <a:rPr lang="en-US" sz="1400" dirty="0">
                <a:latin typeface="Comic Sans MS" panose="030F0702030302020204" pitchFamily="66" charset="0"/>
              </a:rPr>
              <a:t>:</a:t>
            </a:r>
          </a:p>
          <a:p>
            <a:pPr>
              <a:lnSpc>
                <a:spcPct val="150000"/>
              </a:lnSpc>
            </a:pPr>
            <a:r>
              <a:rPr lang="en-US" sz="1400" dirty="0" err="1">
                <a:latin typeface="Comic Sans MS" panose="030F0702030302020204" pitchFamily="66" charset="0"/>
              </a:rPr>
              <a:t>Variabel</a:t>
            </a:r>
            <a:r>
              <a:rPr lang="en-US" sz="1400" dirty="0">
                <a:latin typeface="Comic Sans MS" panose="030F0702030302020204" pitchFamily="66" charset="0"/>
              </a:rPr>
              <a:t> </a:t>
            </a:r>
            <a:r>
              <a:rPr lang="en-US" sz="1400" dirty="0" err="1">
                <a:latin typeface="Comic Sans MS" panose="030F0702030302020204" pitchFamily="66" charset="0"/>
              </a:rPr>
              <a:t>Bebas</a:t>
            </a:r>
            <a:r>
              <a:rPr lang="en-US" sz="1400" dirty="0">
                <a:latin typeface="Comic Sans MS" panose="030F0702030302020204" pitchFamily="66" charset="0"/>
              </a:rPr>
              <a:t>	: </a:t>
            </a:r>
            <a:r>
              <a:rPr lang="en-US" sz="1400" dirty="0">
                <a:solidFill>
                  <a:srgbClr val="FF0000"/>
                </a:solidFill>
                <a:latin typeface="Comic Sans MS" panose="030F0702030302020204" pitchFamily="66" charset="0"/>
              </a:rPr>
              <a:t>Murid Kelas X </a:t>
            </a:r>
            <a:r>
              <a:rPr lang="en-US" sz="1400" dirty="0" err="1">
                <a:solidFill>
                  <a:srgbClr val="FF0000"/>
                </a:solidFill>
                <a:latin typeface="Comic Sans MS" panose="030F0702030302020204" pitchFamily="66" charset="0"/>
              </a:rPr>
              <a:t>Kelompok</a:t>
            </a:r>
            <a:r>
              <a:rPr lang="en-US" sz="1400" dirty="0">
                <a:solidFill>
                  <a:srgbClr val="FF0000"/>
                </a:solidFill>
                <a:latin typeface="Comic Sans MS" panose="030F0702030302020204" pitchFamily="66" charset="0"/>
              </a:rPr>
              <a:t> 1</a:t>
            </a:r>
          </a:p>
          <a:p>
            <a:pPr>
              <a:lnSpc>
                <a:spcPct val="150000"/>
              </a:lnSpc>
            </a:pPr>
            <a:r>
              <a:rPr lang="en-US" sz="1400" dirty="0" err="1">
                <a:latin typeface="Comic Sans MS" panose="030F0702030302020204" pitchFamily="66" charset="0"/>
              </a:rPr>
              <a:t>Variabel</a:t>
            </a:r>
            <a:r>
              <a:rPr lang="en-US" sz="1400" dirty="0">
                <a:latin typeface="Comic Sans MS" panose="030F0702030302020204" pitchFamily="66" charset="0"/>
              </a:rPr>
              <a:t> </a:t>
            </a:r>
            <a:r>
              <a:rPr lang="en-US" sz="1400" dirty="0" err="1">
                <a:latin typeface="Comic Sans MS" panose="030F0702030302020204" pitchFamily="66" charset="0"/>
              </a:rPr>
              <a:t>Terikat</a:t>
            </a:r>
            <a:r>
              <a:rPr lang="en-US" sz="1400" dirty="0">
                <a:latin typeface="Comic Sans MS" panose="030F0702030302020204" pitchFamily="66" charset="0"/>
              </a:rPr>
              <a:t>	: </a:t>
            </a:r>
            <a:r>
              <a:rPr lang="en-US" sz="1400" dirty="0">
                <a:solidFill>
                  <a:srgbClr val="FF0000"/>
                </a:solidFill>
                <a:latin typeface="Comic Sans MS" panose="030F0702030302020204" pitchFamily="66" charset="0"/>
              </a:rPr>
              <a:t>Panjang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 meter)</a:t>
            </a:r>
          </a:p>
          <a:p>
            <a:pPr>
              <a:lnSpc>
                <a:spcPct val="150000"/>
              </a:lnSpc>
            </a:pPr>
            <a:r>
              <a:rPr lang="en-US" sz="1400" dirty="0" err="1">
                <a:latin typeface="Comic Sans MS" panose="030F0702030302020204" pitchFamily="66" charset="0"/>
              </a:rPr>
              <a:t>Variabel</a:t>
            </a:r>
            <a:r>
              <a:rPr lang="en-US" sz="1400" dirty="0">
                <a:latin typeface="Comic Sans MS" panose="030F0702030302020204" pitchFamily="66" charset="0"/>
              </a:rPr>
              <a:t> </a:t>
            </a:r>
            <a:r>
              <a:rPr lang="en-US" sz="1400" dirty="0" err="1">
                <a:latin typeface="Comic Sans MS" panose="030F0702030302020204" pitchFamily="66" charset="0"/>
              </a:rPr>
              <a:t>Kontrol</a:t>
            </a:r>
            <a:r>
              <a:rPr lang="en-US" sz="1400" dirty="0">
                <a:latin typeface="Comic Sans MS" panose="030F0702030302020204" pitchFamily="66" charset="0"/>
              </a:rPr>
              <a:t>	: </a:t>
            </a:r>
            <a:r>
              <a:rPr lang="en-US" sz="1400" dirty="0" err="1">
                <a:solidFill>
                  <a:srgbClr val="FF0000"/>
                </a:solidFill>
                <a:latin typeface="Comic Sans MS" panose="030F0702030302020204" pitchFamily="66" charset="0"/>
              </a:rPr>
              <a:t>Jenis</a:t>
            </a:r>
            <a:r>
              <a:rPr lang="en-US" sz="1400" dirty="0">
                <a:solidFill>
                  <a:srgbClr val="FF0000"/>
                </a:solidFill>
                <a:latin typeface="Comic Sans MS" panose="030F0702030302020204" pitchFamily="66" charset="0"/>
              </a:rPr>
              <a:t> Alat </a:t>
            </a:r>
            <a:r>
              <a:rPr lang="en-US" sz="1400" dirty="0" err="1">
                <a:solidFill>
                  <a:srgbClr val="FF0000"/>
                </a:solidFill>
                <a:latin typeface="Comic Sans MS" panose="030F0702030302020204" pitchFamily="66" charset="0"/>
              </a:rPr>
              <a:t>Ukur</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Penggaris</a:t>
            </a:r>
            <a:r>
              <a:rPr lang="en-US" sz="1400" dirty="0">
                <a:solidFill>
                  <a:srgbClr val="FF0000"/>
                </a:solidFill>
                <a:latin typeface="Comic Sans MS" panose="030F0702030302020204" pitchFamily="66" charset="0"/>
              </a:rPr>
              <a:t>)</a:t>
            </a:r>
          </a:p>
          <a:p>
            <a:pPr>
              <a:lnSpc>
                <a:spcPct val="150000"/>
              </a:lnSpc>
            </a:pP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Kelas X</a:t>
            </a:r>
          </a:p>
          <a:p>
            <a:endParaRPr lang="en-ID" dirty="0">
              <a:latin typeface="Comic Sans MS" panose="030F0702030302020204" pitchFamily="66" charset="0"/>
            </a:endParaRPr>
          </a:p>
        </p:txBody>
      </p:sp>
    </p:spTree>
    <p:extLst>
      <p:ext uri="{BB962C8B-B14F-4D97-AF65-F5344CB8AC3E}">
        <p14:creationId xmlns:p14="http://schemas.microsoft.com/office/powerpoint/2010/main" val="1843491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fade">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0" end="10"/>
                                            </p:txEl>
                                          </p:spTgt>
                                        </p:tgtEl>
                                        <p:attrNameLst>
                                          <p:attrName>style.visibility</p:attrName>
                                        </p:attrNameLst>
                                      </p:cBhvr>
                                      <p:to>
                                        <p:strVal val="visible"/>
                                      </p:to>
                                    </p:set>
                                    <p:animEffect transition="in" filter="fade">
                                      <p:cBhvr>
                                        <p:cTn id="22" dur="500"/>
                                        <p:tgtEl>
                                          <p:spTgt spid="9">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animEffect transition="in" filter="fade">
                                      <p:cBhvr>
                                        <p:cTn id="27" dur="500"/>
                                        <p:tgtEl>
                                          <p:spTgt spid="9">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12" end="12"/>
                                            </p:txEl>
                                          </p:spTgt>
                                        </p:tgtEl>
                                        <p:attrNameLst>
                                          <p:attrName>style.visibility</p:attrName>
                                        </p:attrNameLst>
                                      </p:cBhvr>
                                      <p:to>
                                        <p:strVal val="visible"/>
                                      </p:to>
                                    </p:set>
                                    <p:animEffect transition="in" filter="fade">
                                      <p:cBhvr>
                                        <p:cTn id="32" dur="500"/>
                                        <p:tgtEl>
                                          <p:spTgt spid="9">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3" end="13"/>
                                            </p:txEl>
                                          </p:spTgt>
                                        </p:tgtEl>
                                        <p:attrNameLst>
                                          <p:attrName>style.visibility</p:attrName>
                                        </p:attrNameLst>
                                      </p:cBhvr>
                                      <p:to>
                                        <p:strVal val="visible"/>
                                      </p:to>
                                    </p:set>
                                    <p:animEffect transition="in" filter="fade">
                                      <p:cBhvr>
                                        <p:cTn id="35"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C1CFB86-64C5-F210-9AF5-85D17E702B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878" y="-974451"/>
            <a:ext cx="9180512" cy="61179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10704" y="509242"/>
            <a:ext cx="8745872" cy="838375"/>
            <a:chOff x="1689626" y="3434616"/>
            <a:chExt cx="8315342" cy="661134"/>
          </a:xfrm>
        </p:grpSpPr>
        <p:sp>
          <p:nvSpPr>
            <p:cNvPr id="5" name="Parallelogram 4"/>
            <p:cNvSpPr/>
            <p:nvPr/>
          </p:nvSpPr>
          <p:spPr>
            <a:xfrm>
              <a:off x="1800436" y="3486150"/>
              <a:ext cx="7473370" cy="609600"/>
            </a:xfrm>
            <a:prstGeom prst="parallelogram">
              <a:avLst>
                <a:gd name="adj" fmla="val 45313"/>
              </a:avLst>
            </a:prstGeom>
            <a:solidFill>
              <a:schemeClr val="accent1">
                <a:lumMod val="20000"/>
                <a:lumOff val="80000"/>
                <a:alpha val="7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プレースホルダー 17"/>
            <p:cNvSpPr txBox="1">
              <a:spLocks/>
            </p:cNvSpPr>
            <p:nvPr/>
          </p:nvSpPr>
          <p:spPr>
            <a:xfrm>
              <a:off x="1689626" y="3434616"/>
              <a:ext cx="8315342" cy="609600"/>
            </a:xfrm>
            <a:prstGeom prst="rect">
              <a:avLst/>
            </a:prstGeom>
          </p:spPr>
          <p:txBody>
            <a:bodyPr vert="horz" lIns="36000" tIns="36000" rIns="36000" bIns="36000" rtlCol="0" anchor="ctr">
              <a:noAutofit/>
            </a:bodyPr>
            <a:lstStyle>
              <a:lvl1pPr marL="342900" indent="-342900" algn="l" defTabSz="1632753" rtl="0" eaLnBrk="1" latinLnBrk="0" hangingPunct="1">
                <a:lnSpc>
                  <a:spcPct val="120000"/>
                </a:lnSpc>
                <a:spcBef>
                  <a:spcPts val="1200"/>
                </a:spcBef>
                <a:buClr>
                  <a:schemeClr val="accent5"/>
                </a:buClr>
                <a:buFont typeface="Wingdings" panose="05000000000000000000" pitchFamily="2" charset="2"/>
                <a:buChar char="l"/>
                <a:defRPr kumimoji="1" sz="20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0" lvl="0" indent="0" algn="ctr">
                <a:buNone/>
              </a:pPr>
              <a:r>
                <a:rPr lang="id-ID" sz="2800" b="1" dirty="0">
                  <a:solidFill>
                    <a:schemeClr val="tx1"/>
                  </a:solidFill>
                  <a:cs typeface="Arial" panose="020B0604020202020204" pitchFamily="34" charset="0"/>
                  <a:sym typeface="Arial"/>
                </a:rPr>
                <a:t>Hakikat Fisika, Besaran, dan Pengukurannya</a:t>
              </a: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 y="4631478"/>
            <a:ext cx="9143244" cy="512022"/>
          </a:xfrm>
          <a:prstGeom prst="rect">
            <a:avLst/>
          </a:prstGeom>
        </p:spPr>
      </p:pic>
      <p:sp>
        <p:nvSpPr>
          <p:cNvPr id="20" name="直角三角形 28"/>
          <p:cNvSpPr/>
          <p:nvPr/>
        </p:nvSpPr>
        <p:spPr>
          <a:xfrm rot="2700000">
            <a:off x="391093" y="358127"/>
            <a:ext cx="1132991" cy="1132991"/>
          </a:xfrm>
          <a:prstGeom prst="rtTriangle">
            <a:avLst/>
          </a:prstGeom>
          <a:solidFill>
            <a:srgbClr val="385891"/>
          </a:solidFill>
          <a:ln w="25400" cap="flat" cmpd="sng" algn="ctr">
            <a:noFill/>
            <a:prstDash val="sysDot"/>
          </a:ln>
          <a:effectLst/>
        </p:spPr>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defTabSz="1219170">
              <a:defRPr/>
            </a:pPr>
            <a:endParaRPr kumimoji="1" lang="ja-JP" altLang="en-US" sz="2400" kern="0" dirty="0">
              <a:solidFill>
                <a:srgbClr val="5BB8D1"/>
              </a:solidFill>
              <a:latin typeface="Open Sans"/>
            </a:endParaRPr>
          </a:p>
        </p:txBody>
      </p:sp>
      <p:sp>
        <p:nvSpPr>
          <p:cNvPr id="21" name="直角三角形 8"/>
          <p:cNvSpPr/>
          <p:nvPr/>
        </p:nvSpPr>
        <p:spPr>
          <a:xfrm rot="2700000">
            <a:off x="613873" y="358138"/>
            <a:ext cx="1132991" cy="1132991"/>
          </a:xfrm>
          <a:prstGeom prst="rtTriangle">
            <a:avLst/>
          </a:prstGeom>
          <a:solidFill>
            <a:srgbClr val="3B68AB"/>
          </a:solidFill>
          <a:ln w="25400" cap="flat" cmpd="sng" algn="ctr">
            <a:noFill/>
            <a:prstDash val="sysDot"/>
          </a:ln>
          <a:effectLst/>
        </p:spPr>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defTabSz="1219170">
              <a:defRPr/>
            </a:pPr>
            <a:endParaRPr kumimoji="1" lang="ja-JP" altLang="en-US" sz="2400" kern="0" dirty="0">
              <a:solidFill>
                <a:srgbClr val="5BB8D1"/>
              </a:solidFill>
              <a:latin typeface="Open Sans"/>
            </a:endParaRPr>
          </a:p>
        </p:txBody>
      </p:sp>
      <p:sp>
        <p:nvSpPr>
          <p:cNvPr id="22" name="直角三角形 4"/>
          <p:cNvSpPr/>
          <p:nvPr/>
        </p:nvSpPr>
        <p:spPr>
          <a:xfrm rot="13500000">
            <a:off x="613873" y="358137"/>
            <a:ext cx="1132991" cy="1132991"/>
          </a:xfrm>
          <a:prstGeom prst="rtTriangle">
            <a:avLst/>
          </a:prstGeom>
          <a:solidFill>
            <a:srgbClr val="A6BEDE"/>
          </a:solidFill>
          <a:ln w="25400" cap="flat" cmpd="sng" algn="ctr">
            <a:noFill/>
            <a:prstDash val="sysDot"/>
          </a:ln>
          <a:effectLst/>
        </p:spPr>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defTabSz="1219170">
              <a:defRPr/>
            </a:pPr>
            <a:endParaRPr kumimoji="1" lang="ja-JP" altLang="en-US" sz="2400" kern="0">
              <a:solidFill>
                <a:srgbClr val="5BB8D1"/>
              </a:solidFill>
              <a:latin typeface="Open Sans"/>
            </a:endParaRPr>
          </a:p>
        </p:txBody>
      </p:sp>
      <p:grpSp>
        <p:nvGrpSpPr>
          <p:cNvPr id="23" name="Group 22"/>
          <p:cNvGrpSpPr/>
          <p:nvPr/>
        </p:nvGrpSpPr>
        <p:grpSpPr>
          <a:xfrm>
            <a:off x="689706" y="427234"/>
            <a:ext cx="981323" cy="994776"/>
            <a:chOff x="2895600" y="-542991"/>
            <a:chExt cx="960519" cy="973686"/>
          </a:xfrm>
        </p:grpSpPr>
        <p:grpSp>
          <p:nvGrpSpPr>
            <p:cNvPr id="24" name="Group 23"/>
            <p:cNvGrpSpPr/>
            <p:nvPr/>
          </p:nvGrpSpPr>
          <p:grpSpPr>
            <a:xfrm>
              <a:off x="2895600" y="-542991"/>
              <a:ext cx="960519" cy="960519"/>
              <a:chOff x="2895600" y="-542991"/>
              <a:chExt cx="960519" cy="960519"/>
            </a:xfrm>
          </p:grpSpPr>
          <p:sp>
            <p:nvSpPr>
              <p:cNvPr id="27" name="Oval 26"/>
              <p:cNvSpPr/>
              <p:nvPr/>
            </p:nvSpPr>
            <p:spPr>
              <a:xfrm>
                <a:off x="2895600" y="-542991"/>
                <a:ext cx="960519" cy="960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rgbClr val="4F81BD"/>
                  </a:solidFill>
                </a:endParaRPr>
              </a:p>
            </p:txBody>
          </p:sp>
          <p:sp>
            <p:nvSpPr>
              <p:cNvPr id="28" name="Oval 27"/>
              <p:cNvSpPr/>
              <p:nvPr/>
            </p:nvSpPr>
            <p:spPr>
              <a:xfrm>
                <a:off x="2926335" y="-512255"/>
                <a:ext cx="898264" cy="898263"/>
              </a:xfrm>
              <a:prstGeom prst="ellipse">
                <a:avLst/>
              </a:prstGeom>
              <a:solidFill>
                <a:srgbClr val="C61D22"/>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sp>
          <p:nvSpPr>
            <p:cNvPr id="25" name="Rectangle 24"/>
            <p:cNvSpPr/>
            <p:nvPr/>
          </p:nvSpPr>
          <p:spPr>
            <a:xfrm>
              <a:off x="2988390" y="-488577"/>
              <a:ext cx="774154" cy="549784"/>
            </a:xfrm>
            <a:prstGeom prst="rect">
              <a:avLst/>
            </a:prstGeom>
            <a:noFill/>
          </p:spPr>
          <p:txBody>
            <a:bodyPr wrap="none" lIns="68580" tIns="34290" rIns="68580" bIns="34290">
              <a:spAutoFit/>
            </a:bodyPr>
            <a:lstStyle/>
            <a:p>
              <a:pPr algn="ctr"/>
              <a:r>
                <a:rPr lang="en-US" sz="3200" b="1" dirty="0">
                  <a:ln w="0"/>
                  <a:solidFill>
                    <a:schemeClr val="bg1"/>
                  </a:solidFill>
                  <a:effectLst>
                    <a:outerShdw blurRad="38100" dist="19050" dir="2700000" algn="tl" rotWithShape="0">
                      <a:schemeClr val="dk1">
                        <a:alpha val="40000"/>
                      </a:schemeClr>
                    </a:outerShdw>
                  </a:effectLst>
                </a:rPr>
                <a:t>Bab</a:t>
              </a:r>
            </a:p>
          </p:txBody>
        </p:sp>
        <p:sp>
          <p:nvSpPr>
            <p:cNvPr id="26" name="Rectangle 25"/>
            <p:cNvSpPr/>
            <p:nvPr/>
          </p:nvSpPr>
          <p:spPr>
            <a:xfrm>
              <a:off x="3214603" y="-119089"/>
              <a:ext cx="339537" cy="549784"/>
            </a:xfrm>
            <a:prstGeom prst="rect">
              <a:avLst/>
            </a:prstGeom>
            <a:noFill/>
          </p:spPr>
          <p:txBody>
            <a:bodyPr wrap="none" lIns="68580" tIns="34290" rIns="68580" bIns="34290">
              <a:spAutoFit/>
            </a:bodyPr>
            <a:lstStyle/>
            <a:p>
              <a:pPr algn="ctr"/>
              <a:r>
                <a:rPr lang="id-ID" sz="3200" b="1" dirty="0">
                  <a:ln w="0"/>
                  <a:solidFill>
                    <a:schemeClr val="bg1"/>
                  </a:solidFill>
                  <a:effectLst>
                    <a:outerShdw blurRad="38100" dist="19050" dir="2700000" algn="tl" rotWithShape="0">
                      <a:schemeClr val="dk1">
                        <a:alpha val="40000"/>
                      </a:schemeClr>
                    </a:outerShdw>
                  </a:effectLst>
                </a:rPr>
                <a:t>1</a:t>
              </a:r>
              <a:endParaRPr lang="en-US" sz="3200" b="1" dirty="0">
                <a:ln w="0"/>
                <a:solidFill>
                  <a:schemeClr val="bg1"/>
                </a:solidFill>
                <a:effectLst>
                  <a:outerShdw blurRad="38100" dist="19050" dir="2700000" algn="tl" rotWithShape="0">
                    <a:schemeClr val="dk1">
                      <a:alpha val="40000"/>
                    </a:schemeClr>
                  </a:outerShdw>
                </a:effectLst>
              </a:endParaRPr>
            </a:p>
          </p:txBody>
        </p:sp>
      </p:grpSp>
      <p:sp>
        <p:nvSpPr>
          <p:cNvPr id="17" name="Rectangle 16">
            <a:extLst>
              <a:ext uri="{FF2B5EF4-FFF2-40B4-BE49-F238E27FC236}">
                <a16:creationId xmlns:a16="http://schemas.microsoft.com/office/drawing/2014/main" id="{F873EA50-0368-C353-6925-8B0A846D3C0C}"/>
              </a:ext>
            </a:extLst>
          </p:cNvPr>
          <p:cNvSpPr/>
          <p:nvPr/>
        </p:nvSpPr>
        <p:spPr>
          <a:xfrm>
            <a:off x="8066461" y="4416034"/>
            <a:ext cx="966931" cy="215444"/>
          </a:xfrm>
          <a:prstGeom prst="rect">
            <a:avLst/>
          </a:prstGeom>
        </p:spPr>
        <p:txBody>
          <a:bodyPr wrap="none">
            <a:spAutoFit/>
          </a:bodyPr>
          <a:lstStyle/>
          <a:p>
            <a:r>
              <a:rPr lang="en-US" sz="800" dirty="0" err="1">
                <a:solidFill>
                  <a:schemeClr val="bg1"/>
                </a:solidFill>
              </a:rPr>
              <a:t>Sumber</a:t>
            </a:r>
            <a:r>
              <a:rPr lang="en-US" sz="800" dirty="0">
                <a:solidFill>
                  <a:schemeClr val="bg1"/>
                </a:solidFill>
              </a:rPr>
              <a:t>: </a:t>
            </a:r>
            <a:r>
              <a:rPr lang="en-US" sz="800" i="1" dirty="0">
                <a:solidFill>
                  <a:schemeClr val="bg1"/>
                </a:solidFill>
              </a:rPr>
              <a:t>flickr.com</a:t>
            </a:r>
            <a:endParaRPr lang="en-US" sz="800" dirty="0">
              <a:solidFill>
                <a:schemeClr val="bg1"/>
              </a:solidFill>
            </a:endParaRPr>
          </a:p>
        </p:txBody>
      </p:sp>
    </p:spTree>
    <p:extLst>
      <p:ext uri="{BB962C8B-B14F-4D97-AF65-F5344CB8AC3E}">
        <p14:creationId xmlns:p14="http://schemas.microsoft.com/office/powerpoint/2010/main" val="3837224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25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250"/>
                                        <p:tgtEl>
                                          <p:spTgt spid="20"/>
                                        </p:tgtEl>
                                      </p:cBhvr>
                                    </p:animEffect>
                                  </p:childTnLst>
                                </p:cTn>
                              </p:par>
                            </p:childTnLst>
                          </p:cTn>
                        </p:par>
                        <p:par>
                          <p:cTn id="11" fill="hold">
                            <p:stCondLst>
                              <p:cond delay="750"/>
                            </p:stCondLst>
                            <p:childTnLst>
                              <p:par>
                                <p:cTn id="12" presetID="16" presetClass="entr" presetSubtype="2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250"/>
                                        <p:tgtEl>
                                          <p:spTgt spid="22"/>
                                        </p:tgtEl>
                                      </p:cBhvr>
                                    </p:animEffect>
                                  </p:childTnLst>
                                </p:cTn>
                              </p:par>
                            </p:childTnLst>
                          </p:cTn>
                        </p:par>
                        <p:par>
                          <p:cTn id="15" fill="hold">
                            <p:stCondLst>
                              <p:cond delay="1000"/>
                            </p:stCondLst>
                            <p:childTnLst>
                              <p:par>
                                <p:cTn id="16" presetID="16" presetClass="entr" presetSubtype="21" fill="hold" nodeType="afterEffect">
                                  <p:stCondLst>
                                    <p:cond delay="25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B6639-6AFE-4AF0-8BE9-570597FA13B1}"/>
              </a:ext>
            </a:extLst>
          </p:cNvPr>
          <p:cNvPicPr>
            <a:picLocks noChangeAspect="1"/>
          </p:cNvPicPr>
          <p:nvPr/>
        </p:nvPicPr>
        <p:blipFill>
          <a:blip r:embed="rId2"/>
          <a:stretch>
            <a:fillRect/>
          </a:stretch>
        </p:blipFill>
        <p:spPr>
          <a:xfrm>
            <a:off x="323528" y="843558"/>
            <a:ext cx="3132348" cy="2736304"/>
          </a:xfrm>
          <a:prstGeom prst="rect">
            <a:avLst/>
          </a:prstGeom>
        </p:spPr>
      </p:pic>
      <p:sp>
        <p:nvSpPr>
          <p:cNvPr id="9" name="TextBox 8">
            <a:extLst>
              <a:ext uri="{FF2B5EF4-FFF2-40B4-BE49-F238E27FC236}">
                <a16:creationId xmlns:a16="http://schemas.microsoft.com/office/drawing/2014/main" id="{06D9405E-83B8-4C15-A924-76A2FA3F8391}"/>
              </a:ext>
            </a:extLst>
          </p:cNvPr>
          <p:cNvSpPr txBox="1"/>
          <p:nvPr/>
        </p:nvSpPr>
        <p:spPr>
          <a:xfrm>
            <a:off x="3635896" y="-73313"/>
            <a:ext cx="5256584" cy="4257769"/>
          </a:xfrm>
          <a:prstGeom prst="rect">
            <a:avLst/>
          </a:prstGeom>
          <a:noFill/>
        </p:spPr>
        <p:txBody>
          <a:bodyPr wrap="square" rtlCol="0">
            <a:spAutoFit/>
          </a:bodyPr>
          <a:lstStyle/>
          <a:p>
            <a:pPr>
              <a:lnSpc>
                <a:spcPct val="150000"/>
              </a:lnSpc>
            </a:pPr>
            <a:r>
              <a:rPr lang="en-US" sz="1400" dirty="0">
                <a:latin typeface="Comic Sans MS" panose="030F0702030302020204" pitchFamily="66" charset="0"/>
              </a:rPr>
              <a:t>Alat dan </a:t>
            </a:r>
            <a:r>
              <a:rPr lang="en-US" sz="1400" dirty="0" err="1">
                <a:latin typeface="Comic Sans MS" panose="030F0702030302020204" pitchFamily="66" charset="0"/>
              </a:rPr>
              <a:t>Bahan</a:t>
            </a:r>
            <a:r>
              <a:rPr lang="en-US" sz="1400" dirty="0">
                <a:latin typeface="Comic Sans MS" panose="030F0702030302020204" pitchFamily="66" charset="0"/>
              </a:rPr>
              <a:t> </a:t>
            </a:r>
            <a:r>
              <a:rPr lang="en-US" sz="1400" dirty="0" err="1">
                <a:latin typeface="Comic Sans MS" panose="030F0702030302020204" pitchFamily="66" charset="0"/>
              </a:rPr>
              <a:t>Percobaan</a:t>
            </a:r>
            <a:r>
              <a:rPr lang="en-US" sz="1400" dirty="0">
                <a:latin typeface="Comic Sans MS" panose="030F0702030302020204" pitchFamily="66" charset="0"/>
              </a:rPr>
              <a:t> </a:t>
            </a:r>
          </a:p>
          <a:p>
            <a:pPr marL="285750" indent="-285750">
              <a:lnSpc>
                <a:spcPct val="150000"/>
              </a:lnSpc>
              <a:buFontTx/>
              <a:buChar char="-"/>
            </a:pPr>
            <a:r>
              <a:rPr lang="en-US" sz="1400" dirty="0" err="1">
                <a:solidFill>
                  <a:srgbClr val="FF0000"/>
                </a:solidFill>
                <a:latin typeface="Comic Sans MS" panose="030F0702030302020204" pitchFamily="66" charset="0"/>
              </a:rPr>
              <a:t>Penggaris</a:t>
            </a:r>
            <a:endParaRPr lang="en-US" sz="1400" dirty="0">
              <a:solidFill>
                <a:srgbClr val="FF0000"/>
              </a:solidFill>
              <a:latin typeface="Comic Sans MS" panose="030F0702030302020204" pitchFamily="66" charset="0"/>
            </a:endParaRPr>
          </a:p>
          <a:p>
            <a:pPr marL="285750" indent="-285750">
              <a:lnSpc>
                <a:spcPct val="150000"/>
              </a:lnSpc>
              <a:buFontTx/>
              <a:buChar char="-"/>
            </a:pPr>
            <a:r>
              <a:rPr lang="en-US" sz="1400" dirty="0" err="1">
                <a:solidFill>
                  <a:srgbClr val="FF0000"/>
                </a:solidFill>
                <a:latin typeface="Comic Sans MS" panose="030F0702030302020204" pitchFamily="66" charset="0"/>
              </a:rPr>
              <a:t>Buku</a:t>
            </a:r>
            <a:r>
              <a:rPr lang="en-US" sz="1400" dirty="0">
                <a:solidFill>
                  <a:srgbClr val="FF0000"/>
                </a:solidFill>
                <a:latin typeface="Comic Sans MS" panose="030F0702030302020204" pitchFamily="66" charset="0"/>
              </a:rPr>
              <a:t> dan Alat </a:t>
            </a:r>
            <a:r>
              <a:rPr lang="en-US" sz="1400" dirty="0" err="1">
                <a:solidFill>
                  <a:srgbClr val="FF0000"/>
                </a:solidFill>
                <a:latin typeface="Comic Sans MS" panose="030F0702030302020204" pitchFamily="66" charset="0"/>
              </a:rPr>
              <a:t>Tulis</a:t>
            </a:r>
            <a:endParaRPr lang="en-US" sz="1400" dirty="0">
              <a:solidFill>
                <a:srgbClr val="FF0000"/>
              </a:solidFill>
              <a:latin typeface="Comic Sans MS" panose="030F0702030302020204" pitchFamily="66" charset="0"/>
            </a:endParaRPr>
          </a:p>
          <a:p>
            <a:pPr>
              <a:lnSpc>
                <a:spcPct val="150000"/>
              </a:lnSpc>
            </a:pPr>
            <a:endParaRPr lang="en-US" sz="1400" dirty="0">
              <a:latin typeface="Comic Sans MS" panose="030F0702030302020204" pitchFamily="66" charset="0"/>
            </a:endParaRPr>
          </a:p>
          <a:p>
            <a:pPr>
              <a:lnSpc>
                <a:spcPct val="150000"/>
              </a:lnSpc>
            </a:pPr>
            <a:r>
              <a:rPr lang="en-US" sz="1400" dirty="0">
                <a:latin typeface="Comic Sans MS" panose="030F0702030302020204" pitchFamily="66" charset="0"/>
              </a:rPr>
              <a:t>Langkah </a:t>
            </a:r>
            <a:r>
              <a:rPr lang="en-US" sz="1400" dirty="0" err="1">
                <a:latin typeface="Comic Sans MS" panose="030F0702030302020204" pitchFamily="66" charset="0"/>
              </a:rPr>
              <a:t>Percobaan</a:t>
            </a:r>
            <a:r>
              <a:rPr lang="en-US" sz="1400" dirty="0">
                <a:latin typeface="Comic Sans MS" panose="030F0702030302020204" pitchFamily="66" charset="0"/>
              </a:rPr>
              <a:t>:</a:t>
            </a:r>
          </a:p>
          <a:p>
            <a:pPr marL="342900" indent="-342900">
              <a:lnSpc>
                <a:spcPct val="150000"/>
              </a:lnSpc>
              <a:buFont typeface="+mj-lt"/>
              <a:buAutoNum type="arabicPeriod"/>
            </a:pPr>
            <a:r>
              <a:rPr lang="en-US" sz="1400" dirty="0" err="1">
                <a:solidFill>
                  <a:srgbClr val="FF0000"/>
                </a:solidFill>
                <a:latin typeface="Comic Sans MS" panose="030F0702030302020204" pitchFamily="66" charset="0"/>
              </a:rPr>
              <a:t>Menyiapkan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alat</a:t>
            </a:r>
            <a:r>
              <a:rPr lang="en-US" sz="1400" dirty="0">
                <a:solidFill>
                  <a:srgbClr val="FF0000"/>
                </a:solidFill>
                <a:latin typeface="Comic Sans MS" panose="030F0702030302020204" pitchFamily="66" charset="0"/>
              </a:rPr>
              <a:t> dan </a:t>
            </a:r>
            <a:r>
              <a:rPr lang="en-US" sz="1400" dirty="0" err="1">
                <a:solidFill>
                  <a:srgbClr val="FF0000"/>
                </a:solidFill>
                <a:latin typeface="Comic Sans MS" panose="030F0702030302020204" pitchFamily="66" charset="0"/>
              </a:rPr>
              <a:t>bahan</a:t>
            </a:r>
            <a:endParaRPr lang="en-US" sz="1400" dirty="0">
              <a:solidFill>
                <a:srgbClr val="FF0000"/>
              </a:solidFill>
              <a:latin typeface="Comic Sans MS" panose="030F0702030302020204" pitchFamily="66" charset="0"/>
            </a:endParaRPr>
          </a:p>
          <a:p>
            <a:pPr marL="342900" indent="-342900">
              <a:lnSpc>
                <a:spcPct val="150000"/>
              </a:lnSpc>
              <a:buFont typeface="+mj-lt"/>
              <a:buAutoNum type="arabicPeriod"/>
            </a:pPr>
            <a:r>
              <a:rPr lang="en-US" sz="1400" dirty="0" err="1">
                <a:solidFill>
                  <a:srgbClr val="FF0000"/>
                </a:solidFill>
                <a:latin typeface="Comic Sans MS" panose="030F0702030302020204" pitchFamily="66" charset="0"/>
              </a:rPr>
              <a:t>Memilih</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pengukur</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pertama</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lalu</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melakukan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pengukuran</a:t>
            </a:r>
            <a:r>
              <a:rPr lang="en-US" sz="1400" dirty="0">
                <a:solidFill>
                  <a:srgbClr val="FF0000"/>
                </a:solidFill>
                <a:latin typeface="Comic Sans MS" panose="030F0702030302020204" pitchFamily="66" charset="0"/>
              </a:rPr>
              <a:t> Panjang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a:t>
            </a:r>
            <a:r>
              <a:rPr lang="en-US" sz="1400" dirty="0" err="1">
                <a:solidFill>
                  <a:srgbClr val="FF0000"/>
                </a:solidFill>
                <a:latin typeface="Comic Sans MS" panose="030F0702030302020204" pitchFamily="66" charset="0"/>
              </a:rPr>
              <a:t>menggunkan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penggaris</a:t>
            </a:r>
            <a:r>
              <a:rPr lang="en-US" sz="1400" dirty="0">
                <a:solidFill>
                  <a:srgbClr val="FF0000"/>
                </a:solidFill>
                <a:latin typeface="Comic Sans MS" panose="030F0702030302020204" pitchFamily="66" charset="0"/>
              </a:rPr>
              <a:t>.</a:t>
            </a:r>
          </a:p>
          <a:p>
            <a:pPr marL="342900" indent="-342900">
              <a:lnSpc>
                <a:spcPct val="150000"/>
              </a:lnSpc>
              <a:buFont typeface="+mj-lt"/>
              <a:buAutoNum type="arabicPeriod"/>
            </a:pPr>
            <a:r>
              <a:rPr lang="en-US" sz="1400" dirty="0" err="1">
                <a:solidFill>
                  <a:srgbClr val="FF0000"/>
                </a:solidFill>
                <a:latin typeface="Comic Sans MS" panose="030F0702030302020204" pitchFamily="66" charset="0"/>
              </a:rPr>
              <a:t>Mengamati</a:t>
            </a:r>
            <a:r>
              <a:rPr lang="en-US" sz="1400" dirty="0">
                <a:solidFill>
                  <a:srgbClr val="FF0000"/>
                </a:solidFill>
                <a:latin typeface="Comic Sans MS" panose="030F0702030302020204" pitchFamily="66" charset="0"/>
              </a:rPr>
              <a:t> dan </a:t>
            </a:r>
            <a:r>
              <a:rPr lang="en-US" sz="1400" dirty="0" err="1">
                <a:solidFill>
                  <a:srgbClr val="FF0000"/>
                </a:solidFill>
                <a:latin typeface="Comic Sans MS" panose="030F0702030302020204" pitchFamily="66" charset="0"/>
              </a:rPr>
              <a:t>catat</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hasil</a:t>
            </a:r>
            <a:r>
              <a:rPr lang="en-US" sz="1400" dirty="0">
                <a:solidFill>
                  <a:srgbClr val="FF0000"/>
                </a:solidFill>
                <a:latin typeface="Comic Sans MS" panose="030F0702030302020204" pitchFamily="66" charset="0"/>
              </a:rPr>
              <a:t> yang </a:t>
            </a:r>
            <a:r>
              <a:rPr lang="en-US" sz="1400" dirty="0" err="1">
                <a:solidFill>
                  <a:srgbClr val="FF0000"/>
                </a:solidFill>
                <a:latin typeface="Comic Sans MS" panose="030F0702030302020204" pitchFamily="66" charset="0"/>
              </a:rPr>
              <a:t>pengukuran</a:t>
            </a:r>
            <a:r>
              <a:rPr lang="en-US" sz="1400" dirty="0">
                <a:solidFill>
                  <a:srgbClr val="FF0000"/>
                </a:solidFill>
                <a:latin typeface="Comic Sans MS" panose="030F0702030302020204" pitchFamily="66" charset="0"/>
              </a:rPr>
              <a:t> di </a:t>
            </a:r>
            <a:r>
              <a:rPr lang="en-US" sz="1400" dirty="0" err="1">
                <a:solidFill>
                  <a:srgbClr val="FF0000"/>
                </a:solidFill>
                <a:latin typeface="Comic Sans MS" panose="030F0702030302020204" pitchFamily="66" charset="0"/>
              </a:rPr>
              <a:t>buku</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tulis</a:t>
            </a:r>
            <a:endParaRPr lang="en-US" sz="1400" dirty="0">
              <a:solidFill>
                <a:srgbClr val="FF0000"/>
              </a:solidFill>
              <a:latin typeface="Comic Sans MS" panose="030F0702030302020204" pitchFamily="66" charset="0"/>
            </a:endParaRPr>
          </a:p>
          <a:p>
            <a:pPr marL="342900" indent="-342900">
              <a:lnSpc>
                <a:spcPct val="150000"/>
              </a:lnSpc>
              <a:buFont typeface="+mj-lt"/>
              <a:buAutoNum type="arabicPeriod"/>
            </a:pPr>
            <a:r>
              <a:rPr lang="en-US" sz="1400" dirty="0" err="1">
                <a:solidFill>
                  <a:srgbClr val="FF0000"/>
                </a:solidFill>
                <a:latin typeface="Comic Sans MS" panose="030F0702030302020204" pitchFamily="66" charset="0"/>
              </a:rPr>
              <a:t>Mengulangi</a:t>
            </a:r>
            <a:r>
              <a:rPr lang="en-US" sz="1400" dirty="0">
                <a:solidFill>
                  <a:srgbClr val="FF0000"/>
                </a:solidFill>
                <a:latin typeface="Comic Sans MS" panose="030F0702030302020204" pitchFamily="66" charset="0"/>
              </a:rPr>
              <a:t> Langkah 2  dan 3 </a:t>
            </a:r>
            <a:r>
              <a:rPr lang="en-US" sz="1400" dirty="0" err="1">
                <a:solidFill>
                  <a:srgbClr val="FF0000"/>
                </a:solidFill>
                <a:latin typeface="Comic Sans MS" panose="030F0702030302020204" pitchFamily="66" charset="0"/>
              </a:rPr>
              <a:t>untuk</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pengukur</a:t>
            </a:r>
            <a:r>
              <a:rPr lang="en-US" sz="1400" dirty="0">
                <a:solidFill>
                  <a:srgbClr val="FF0000"/>
                </a:solidFill>
                <a:latin typeface="Comic Sans MS" panose="030F0702030302020204" pitchFamily="66" charset="0"/>
              </a:rPr>
              <a:t> 2 dan </a:t>
            </a:r>
            <a:r>
              <a:rPr lang="en-US" sz="1400" dirty="0" err="1">
                <a:solidFill>
                  <a:srgbClr val="FF0000"/>
                </a:solidFill>
                <a:latin typeface="Comic Sans MS" panose="030F0702030302020204" pitchFamily="66" charset="0"/>
              </a:rPr>
              <a:t>seterusnya</a:t>
            </a:r>
            <a:endParaRPr lang="en-US" sz="1400" dirty="0">
              <a:solidFill>
                <a:srgbClr val="FF0000"/>
              </a:solidFill>
              <a:latin typeface="Comic Sans MS" panose="030F0702030302020204" pitchFamily="66" charset="0"/>
            </a:endParaRPr>
          </a:p>
          <a:p>
            <a:pPr marL="342900" indent="-342900">
              <a:lnSpc>
                <a:spcPct val="150000"/>
              </a:lnSpc>
              <a:buFont typeface="+mj-lt"/>
              <a:buAutoNum type="arabicPeriod"/>
            </a:pPr>
            <a:r>
              <a:rPr lang="en-US" sz="1400" dirty="0" err="1">
                <a:solidFill>
                  <a:srgbClr val="FF0000"/>
                </a:solidFill>
                <a:latin typeface="Comic Sans MS" panose="030F0702030302020204" pitchFamily="66" charset="0"/>
              </a:rPr>
              <a:t>Membuat</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kesimpulan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dari</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hasil</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percobaan</a:t>
            </a:r>
            <a:r>
              <a:rPr lang="en-US" sz="1400" dirty="0">
                <a:solidFill>
                  <a:srgbClr val="FF0000"/>
                </a:solidFill>
                <a:latin typeface="Comic Sans MS" panose="030F0702030302020204" pitchFamily="66" charset="0"/>
              </a:rPr>
              <a:t> </a:t>
            </a:r>
          </a:p>
          <a:p>
            <a:pPr>
              <a:lnSpc>
                <a:spcPct val="150000"/>
              </a:lnSpc>
            </a:pPr>
            <a:endParaRPr lang="en-US" sz="1400" dirty="0">
              <a:latin typeface="Comic Sans MS" panose="030F0702030302020204" pitchFamily="66" charset="0"/>
            </a:endParaRPr>
          </a:p>
        </p:txBody>
      </p:sp>
    </p:spTree>
    <p:extLst>
      <p:ext uri="{BB962C8B-B14F-4D97-AF65-F5344CB8AC3E}">
        <p14:creationId xmlns:p14="http://schemas.microsoft.com/office/powerpoint/2010/main" val="3328584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fade">
                                      <p:cBhvr>
                                        <p:cTn id="18" dur="500"/>
                                        <p:tgtEl>
                                          <p:spTgt spid="9">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8" end="8"/>
                                            </p:txEl>
                                          </p:spTgt>
                                        </p:tgtEl>
                                        <p:attrNameLst>
                                          <p:attrName>style.visibility</p:attrName>
                                        </p:attrNameLst>
                                      </p:cBhvr>
                                      <p:to>
                                        <p:strVal val="visible"/>
                                      </p:to>
                                    </p:set>
                                    <p:animEffect transition="in" filter="fade">
                                      <p:cBhvr>
                                        <p:cTn id="24" dur="500"/>
                                        <p:tgtEl>
                                          <p:spTgt spid="9">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animEffect transition="in" filter="fade">
                                      <p:cBhvr>
                                        <p:cTn id="2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B6639-6AFE-4AF0-8BE9-570597FA13B1}"/>
              </a:ext>
            </a:extLst>
          </p:cNvPr>
          <p:cNvPicPr>
            <a:picLocks noChangeAspect="1"/>
          </p:cNvPicPr>
          <p:nvPr/>
        </p:nvPicPr>
        <p:blipFill>
          <a:blip r:embed="rId2"/>
          <a:stretch>
            <a:fillRect/>
          </a:stretch>
        </p:blipFill>
        <p:spPr>
          <a:xfrm>
            <a:off x="323528" y="843558"/>
            <a:ext cx="3132348" cy="2736304"/>
          </a:xfrm>
          <a:prstGeom prst="rect">
            <a:avLst/>
          </a:prstGeom>
        </p:spPr>
      </p:pic>
      <p:sp>
        <p:nvSpPr>
          <p:cNvPr id="9" name="TextBox 8">
            <a:extLst>
              <a:ext uri="{FF2B5EF4-FFF2-40B4-BE49-F238E27FC236}">
                <a16:creationId xmlns:a16="http://schemas.microsoft.com/office/drawing/2014/main" id="{06D9405E-83B8-4C15-A924-76A2FA3F8391}"/>
              </a:ext>
            </a:extLst>
          </p:cNvPr>
          <p:cNvSpPr txBox="1"/>
          <p:nvPr/>
        </p:nvSpPr>
        <p:spPr>
          <a:xfrm>
            <a:off x="3635896" y="-73313"/>
            <a:ext cx="5256584" cy="4257769"/>
          </a:xfrm>
          <a:prstGeom prst="rect">
            <a:avLst/>
          </a:prstGeom>
          <a:noFill/>
        </p:spPr>
        <p:txBody>
          <a:bodyPr wrap="square" rtlCol="0">
            <a:spAutoFit/>
          </a:bodyPr>
          <a:lstStyle/>
          <a:p>
            <a:pPr>
              <a:lnSpc>
                <a:spcPct val="150000"/>
              </a:lnSpc>
            </a:pPr>
            <a:r>
              <a:rPr lang="en-US" sz="1400" dirty="0">
                <a:latin typeface="Comic Sans MS" panose="030F0702030302020204" pitchFamily="66" charset="0"/>
              </a:rPr>
              <a:t>Data dan Hasil </a:t>
            </a:r>
            <a:r>
              <a:rPr lang="en-US" sz="1400" dirty="0" err="1">
                <a:latin typeface="Comic Sans MS" panose="030F0702030302020204" pitchFamily="66" charset="0"/>
              </a:rPr>
              <a:t>Percobaan</a:t>
            </a:r>
            <a:r>
              <a:rPr lang="en-US" sz="1400" dirty="0">
                <a:latin typeface="Comic Sans MS" panose="030F0702030302020204" pitchFamily="66" charset="0"/>
              </a:rPr>
              <a:t>:</a:t>
            </a:r>
          </a:p>
          <a:p>
            <a:pPr>
              <a:lnSpc>
                <a:spcPct val="150000"/>
              </a:lnSpc>
            </a:pPr>
            <a:r>
              <a:rPr lang="en-US" sz="1400" dirty="0" err="1">
                <a:latin typeface="Comic Sans MS" panose="030F0702030302020204" pitchFamily="66" charset="0"/>
              </a:rPr>
              <a:t>Pengukur</a:t>
            </a:r>
            <a:r>
              <a:rPr lang="en-US" sz="1400" dirty="0">
                <a:latin typeface="Comic Sans MS" panose="030F0702030302020204" pitchFamily="66" charset="0"/>
              </a:rPr>
              <a:t> </a:t>
            </a:r>
            <a:r>
              <a:rPr lang="en-US" sz="1400" dirty="0" err="1">
                <a:latin typeface="Comic Sans MS" panose="030F0702030302020204" pitchFamily="66" charset="0"/>
              </a:rPr>
              <a:t>Pertama</a:t>
            </a:r>
            <a:r>
              <a:rPr lang="en-US" sz="1400" dirty="0">
                <a:latin typeface="Comic Sans MS" panose="030F0702030302020204" pitchFamily="66" charset="0"/>
              </a:rPr>
              <a:t>	: 110 cm = 1,1 m</a:t>
            </a:r>
          </a:p>
          <a:p>
            <a:pPr>
              <a:lnSpc>
                <a:spcPct val="150000"/>
              </a:lnSpc>
            </a:pPr>
            <a:r>
              <a:rPr lang="en-US" sz="1400" dirty="0" err="1">
                <a:latin typeface="Comic Sans MS" panose="030F0702030302020204" pitchFamily="66" charset="0"/>
              </a:rPr>
              <a:t>Pengukur</a:t>
            </a:r>
            <a:r>
              <a:rPr lang="en-US" sz="1400" dirty="0">
                <a:latin typeface="Comic Sans MS" panose="030F0702030302020204" pitchFamily="66" charset="0"/>
              </a:rPr>
              <a:t> </a:t>
            </a:r>
            <a:r>
              <a:rPr lang="en-US" sz="1400" dirty="0" err="1">
                <a:latin typeface="Comic Sans MS" panose="030F0702030302020204" pitchFamily="66" charset="0"/>
              </a:rPr>
              <a:t>Kedua</a:t>
            </a:r>
            <a:r>
              <a:rPr lang="en-US" sz="1400" dirty="0">
                <a:latin typeface="Comic Sans MS" panose="030F0702030302020204" pitchFamily="66" charset="0"/>
              </a:rPr>
              <a:t>	: 110 cm = 1,1 m</a:t>
            </a:r>
          </a:p>
          <a:p>
            <a:pPr>
              <a:lnSpc>
                <a:spcPct val="150000"/>
              </a:lnSpc>
            </a:pPr>
            <a:r>
              <a:rPr lang="en-US" sz="1400" dirty="0" err="1">
                <a:latin typeface="Comic Sans MS" panose="030F0702030302020204" pitchFamily="66" charset="0"/>
              </a:rPr>
              <a:t>Pengkur</a:t>
            </a:r>
            <a:r>
              <a:rPr lang="en-US" sz="1400" dirty="0">
                <a:latin typeface="Comic Sans MS" panose="030F0702030302020204" pitchFamily="66" charset="0"/>
              </a:rPr>
              <a:t> </a:t>
            </a:r>
            <a:r>
              <a:rPr lang="en-US" sz="1400" dirty="0" err="1">
                <a:latin typeface="Comic Sans MS" panose="030F0702030302020204" pitchFamily="66" charset="0"/>
              </a:rPr>
              <a:t>Ketiga</a:t>
            </a:r>
            <a:r>
              <a:rPr lang="en-US" sz="1400" dirty="0">
                <a:latin typeface="Comic Sans MS" panose="030F0702030302020204" pitchFamily="66" charset="0"/>
              </a:rPr>
              <a:t>	: 109 cm = 1,09 m</a:t>
            </a:r>
          </a:p>
          <a:p>
            <a:pPr>
              <a:lnSpc>
                <a:spcPct val="150000"/>
              </a:lnSpc>
            </a:pPr>
            <a:r>
              <a:rPr lang="en-US" sz="1400" dirty="0" err="1">
                <a:latin typeface="Comic Sans MS" panose="030F0702030302020204" pitchFamily="66" charset="0"/>
              </a:rPr>
              <a:t>Pengukur</a:t>
            </a:r>
            <a:r>
              <a:rPr lang="en-US" sz="1400" dirty="0">
                <a:latin typeface="Comic Sans MS" panose="030F0702030302020204" pitchFamily="66" charset="0"/>
              </a:rPr>
              <a:t> </a:t>
            </a:r>
            <a:r>
              <a:rPr lang="en-US" sz="1400" dirty="0" err="1">
                <a:latin typeface="Comic Sans MS" panose="030F0702030302020204" pitchFamily="66" charset="0"/>
              </a:rPr>
              <a:t>Keempat</a:t>
            </a:r>
            <a:r>
              <a:rPr lang="en-US" sz="1400" dirty="0">
                <a:latin typeface="Comic Sans MS" panose="030F0702030302020204" pitchFamily="66" charset="0"/>
              </a:rPr>
              <a:t>	: 110 cm = 1,1 m</a:t>
            </a:r>
          </a:p>
          <a:p>
            <a:pPr>
              <a:lnSpc>
                <a:spcPct val="150000"/>
              </a:lnSpc>
            </a:pPr>
            <a:endParaRPr lang="en-US" sz="1400" dirty="0">
              <a:latin typeface="Comic Sans MS" panose="030F0702030302020204" pitchFamily="66" charset="0"/>
            </a:endParaRPr>
          </a:p>
          <a:p>
            <a:pPr>
              <a:lnSpc>
                <a:spcPct val="150000"/>
              </a:lnSpc>
            </a:pPr>
            <a:r>
              <a:rPr lang="en-US" sz="1400" dirty="0" err="1">
                <a:latin typeface="Comic Sans MS" panose="030F0702030302020204" pitchFamily="66" charset="0"/>
              </a:rPr>
              <a:t>Pembahasan</a:t>
            </a:r>
            <a:r>
              <a:rPr lang="en-US" sz="1400" dirty="0">
                <a:latin typeface="Comic Sans MS" panose="030F0702030302020204" pitchFamily="66" charset="0"/>
              </a:rPr>
              <a:t>:</a:t>
            </a:r>
          </a:p>
          <a:p>
            <a:pPr>
              <a:lnSpc>
                <a:spcPct val="150000"/>
              </a:lnSpc>
            </a:pPr>
            <a:r>
              <a:rPr lang="en-US" sz="1400" dirty="0">
                <a:latin typeface="Comic Sans MS" panose="030F0702030302020204" pitchFamily="66" charset="0"/>
              </a:rPr>
              <a:t>Setelah </a:t>
            </a:r>
            <a:r>
              <a:rPr lang="en-US" sz="1400" dirty="0" err="1">
                <a:latin typeface="Comic Sans MS" panose="030F0702030302020204" pitchFamily="66" charset="0"/>
              </a:rPr>
              <a:t>Melakukan</a:t>
            </a:r>
            <a:r>
              <a:rPr lang="en-US" sz="1400" dirty="0">
                <a:latin typeface="Comic Sans MS" panose="030F0702030302020204" pitchFamily="66" charset="0"/>
              </a:rPr>
              <a:t> </a:t>
            </a:r>
            <a:r>
              <a:rPr lang="en-US" sz="1400" dirty="0" err="1">
                <a:latin typeface="Comic Sans MS" panose="030F0702030302020204" pitchFamily="66" charset="0"/>
              </a:rPr>
              <a:t>Percobaan</a:t>
            </a:r>
            <a:r>
              <a:rPr lang="en-US" sz="1400" dirty="0">
                <a:latin typeface="Comic Sans MS" panose="030F0702030302020204" pitchFamily="66" charset="0"/>
              </a:rPr>
              <a:t> </a:t>
            </a:r>
            <a:r>
              <a:rPr lang="en-US" sz="1400" dirty="0" err="1">
                <a:solidFill>
                  <a:srgbClr val="FF0000"/>
                </a:solidFill>
                <a:latin typeface="Comic Sans MS" panose="030F0702030302020204" pitchFamily="66" charset="0"/>
              </a:rPr>
              <a:t>untuk</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menentukan</a:t>
            </a:r>
            <a:r>
              <a:rPr lang="en-US" sz="1400" dirty="0">
                <a:solidFill>
                  <a:srgbClr val="FF0000"/>
                </a:solidFill>
                <a:latin typeface="Comic Sans MS" panose="030F0702030302020204" pitchFamily="66" charset="0"/>
              </a:rPr>
              <a:t> Panjang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a:t>
            </a:r>
            <a:r>
              <a:rPr lang="en-US" sz="1400" dirty="0" err="1">
                <a:solidFill>
                  <a:srgbClr val="FF0000"/>
                </a:solidFill>
                <a:latin typeface="Comic Sans MS" panose="030F0702030302020204" pitchFamily="66" charset="0"/>
              </a:rPr>
              <a:t>kelas</a:t>
            </a:r>
            <a:r>
              <a:rPr lang="en-US" sz="1400" dirty="0">
                <a:solidFill>
                  <a:srgbClr val="FF0000"/>
                </a:solidFill>
                <a:latin typeface="Comic Sans MS" panose="030F0702030302020204" pitchFamily="66" charset="0"/>
              </a:rPr>
              <a:t> X</a:t>
            </a:r>
            <a:r>
              <a:rPr lang="en-US" sz="1400" dirty="0">
                <a:latin typeface="Comic Sans MS" panose="030F0702030302020204" pitchFamily="66" charset="0"/>
              </a:rPr>
              <a:t>, </a:t>
            </a:r>
            <a:r>
              <a:rPr lang="en-US" sz="1400" dirty="0" err="1">
                <a:latin typeface="Comic Sans MS" panose="030F0702030302020204" pitchFamily="66" charset="0"/>
              </a:rPr>
              <a:t>maka</a:t>
            </a:r>
            <a:r>
              <a:rPr lang="en-US" sz="1400" dirty="0">
                <a:latin typeface="Comic Sans MS" panose="030F0702030302020204" pitchFamily="66" charset="0"/>
              </a:rPr>
              <a:t> </a:t>
            </a:r>
            <a:r>
              <a:rPr lang="en-US" sz="1400" dirty="0" err="1">
                <a:latin typeface="Comic Sans MS" panose="030F0702030302020204" pitchFamily="66" charset="0"/>
              </a:rPr>
              <a:t>didapatkan</a:t>
            </a:r>
            <a:r>
              <a:rPr lang="en-US" sz="1400" dirty="0">
                <a:latin typeface="Comic Sans MS" panose="030F0702030302020204" pitchFamily="66" charset="0"/>
              </a:rPr>
              <a:t> </a:t>
            </a:r>
            <a:r>
              <a:rPr lang="en-US" sz="1400" dirty="0" err="1">
                <a:latin typeface="Comic Sans MS" panose="030F0702030302020204" pitchFamily="66" charset="0"/>
              </a:rPr>
              <a:t>hasil</a:t>
            </a:r>
            <a:r>
              <a:rPr lang="en-US" sz="1400" dirty="0">
                <a:latin typeface="Comic Sans MS" panose="030F0702030302020204" pitchFamily="66" charset="0"/>
              </a:rPr>
              <a:t> yang </a:t>
            </a:r>
            <a:r>
              <a:rPr lang="en-US" sz="1400" dirty="0" err="1">
                <a:latin typeface="Comic Sans MS" panose="030F0702030302020204" pitchFamily="66" charset="0"/>
              </a:rPr>
              <a:t>tertera</a:t>
            </a:r>
            <a:r>
              <a:rPr lang="en-US" sz="1400" dirty="0">
                <a:latin typeface="Comic Sans MS" panose="030F0702030302020204" pitchFamily="66" charset="0"/>
              </a:rPr>
              <a:t> pada table di </a:t>
            </a:r>
            <a:r>
              <a:rPr lang="en-US" sz="1400" dirty="0" err="1">
                <a:latin typeface="Comic Sans MS" panose="030F0702030302020204" pitchFamily="66" charset="0"/>
              </a:rPr>
              <a:t>atas</a:t>
            </a:r>
            <a:r>
              <a:rPr lang="en-US" sz="1400" dirty="0">
                <a:latin typeface="Comic Sans MS" panose="030F0702030302020204" pitchFamily="66" charset="0"/>
              </a:rPr>
              <a:t>. </a:t>
            </a:r>
            <a:r>
              <a:rPr lang="en-US" sz="1400" dirty="0" err="1">
                <a:latin typeface="Comic Sans MS" panose="030F0702030302020204" pitchFamily="66" charset="0"/>
              </a:rPr>
              <a:t>Berdasarkan</a:t>
            </a:r>
            <a:r>
              <a:rPr lang="en-US" sz="1400" dirty="0">
                <a:latin typeface="Comic Sans MS" panose="030F0702030302020204" pitchFamily="66" charset="0"/>
              </a:rPr>
              <a:t> </a:t>
            </a:r>
            <a:r>
              <a:rPr lang="en-US" sz="1400" dirty="0" err="1">
                <a:latin typeface="Comic Sans MS" panose="030F0702030302020204" pitchFamily="66" charset="0"/>
              </a:rPr>
              <a:t>hasil</a:t>
            </a:r>
            <a:r>
              <a:rPr lang="en-US" sz="1400" dirty="0">
                <a:latin typeface="Comic Sans MS" panose="030F0702030302020204" pitchFamily="66" charset="0"/>
              </a:rPr>
              <a:t> yang </a:t>
            </a:r>
            <a:r>
              <a:rPr lang="en-US" sz="1400" dirty="0" err="1">
                <a:latin typeface="Comic Sans MS" panose="030F0702030302020204" pitchFamily="66" charset="0"/>
              </a:rPr>
              <a:t>didapatkan</a:t>
            </a:r>
            <a:r>
              <a:rPr lang="en-US" sz="1400" dirty="0">
                <a:latin typeface="Comic Sans MS" panose="030F0702030302020204" pitchFamily="66" charset="0"/>
              </a:rPr>
              <a:t> </a:t>
            </a:r>
            <a:r>
              <a:rPr lang="en-US" sz="1400" dirty="0" err="1">
                <a:latin typeface="Comic Sans MS" panose="030F0702030302020204" pitchFamily="66" charset="0"/>
              </a:rPr>
              <a:t>menunjukkan</a:t>
            </a:r>
            <a:r>
              <a:rPr lang="en-US" sz="1400" dirty="0">
                <a:latin typeface="Comic Sans MS" panose="030F0702030302020204" pitchFamily="66" charset="0"/>
              </a:rPr>
              <a:t> </a:t>
            </a:r>
            <a:r>
              <a:rPr lang="en-US" sz="1400" dirty="0" err="1">
                <a:latin typeface="Comic Sans MS" panose="030F0702030302020204" pitchFamily="66" charset="0"/>
              </a:rPr>
              <a:t>bahwa</a:t>
            </a:r>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Panjang </a:t>
            </a:r>
            <a:r>
              <a:rPr lang="en-US" sz="1400" dirty="0" err="1">
                <a:solidFill>
                  <a:srgbClr val="FF0000"/>
                </a:solidFill>
                <a:latin typeface="Comic Sans MS" panose="030F0702030302020204" pitchFamily="66" charset="0"/>
              </a:rPr>
              <a:t>meja</a:t>
            </a:r>
            <a:r>
              <a:rPr lang="en-US" sz="1400" dirty="0">
                <a:solidFill>
                  <a:srgbClr val="FF0000"/>
                </a:solidFill>
                <a:latin typeface="Comic Sans MS" panose="030F0702030302020204" pitchFamily="66" charset="0"/>
              </a:rPr>
              <a:t> guru </a:t>
            </a:r>
            <a:r>
              <a:rPr lang="en-US" sz="1400" dirty="0" err="1">
                <a:solidFill>
                  <a:srgbClr val="FF0000"/>
                </a:solidFill>
                <a:latin typeface="Comic Sans MS" panose="030F0702030302020204" pitchFamily="66" charset="0"/>
              </a:rPr>
              <a:t>kelas</a:t>
            </a:r>
            <a:r>
              <a:rPr lang="en-US" sz="1400" dirty="0">
                <a:solidFill>
                  <a:srgbClr val="FF0000"/>
                </a:solidFill>
                <a:latin typeface="Comic Sans MS" panose="030F0702030302020204" pitchFamily="66" charset="0"/>
              </a:rPr>
              <a:t> X </a:t>
            </a:r>
            <a:r>
              <a:rPr lang="en-US" sz="1400" dirty="0" err="1">
                <a:latin typeface="Comic Sans MS" panose="030F0702030302020204" pitchFamily="66" charset="0"/>
              </a:rPr>
              <a:t>memiliki</a:t>
            </a:r>
            <a:r>
              <a:rPr lang="en-US" sz="1400" dirty="0">
                <a:latin typeface="Comic Sans MS" panose="030F0702030302020204" pitchFamily="66" charset="0"/>
              </a:rPr>
              <a:t> Panjang </a:t>
            </a:r>
            <a:r>
              <a:rPr lang="en-US" sz="1400" dirty="0" err="1">
                <a:solidFill>
                  <a:srgbClr val="FF0000"/>
                </a:solidFill>
                <a:latin typeface="Comic Sans MS" panose="030F0702030302020204" pitchFamily="66" charset="0"/>
              </a:rPr>
              <a:t>lebih</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dari</a:t>
            </a:r>
            <a:r>
              <a:rPr lang="en-US" sz="1400" dirty="0">
                <a:solidFill>
                  <a:srgbClr val="FF0000"/>
                </a:solidFill>
                <a:latin typeface="Comic Sans MS" panose="030F0702030302020204" pitchFamily="66" charset="0"/>
              </a:rPr>
              <a:t> 1 meter</a:t>
            </a:r>
            <a:r>
              <a:rPr lang="en-US" sz="1400" dirty="0">
                <a:latin typeface="Comic Sans MS" panose="030F0702030302020204" pitchFamily="66" charset="0"/>
              </a:rPr>
              <a:t>. </a:t>
            </a:r>
            <a:r>
              <a:rPr lang="en-US" sz="1400" dirty="0" err="1">
                <a:latin typeface="Comic Sans MS" panose="030F0702030302020204" pitchFamily="66" charset="0"/>
              </a:rPr>
              <a:t>Sehingga</a:t>
            </a:r>
            <a:r>
              <a:rPr lang="en-US" sz="1400" dirty="0">
                <a:latin typeface="Comic Sans MS" panose="030F0702030302020204" pitchFamily="66" charset="0"/>
              </a:rPr>
              <a:t> </a:t>
            </a:r>
            <a:r>
              <a:rPr lang="en-US" sz="1400" dirty="0" err="1">
                <a:solidFill>
                  <a:srgbClr val="FF0000"/>
                </a:solidFill>
                <a:latin typeface="Comic Sans MS" panose="030F0702030302020204" pitchFamily="66" charset="0"/>
              </a:rPr>
              <a:t>hipotesis</a:t>
            </a:r>
            <a:r>
              <a:rPr lang="en-US" sz="1400" dirty="0">
                <a:solidFill>
                  <a:srgbClr val="FF0000"/>
                </a:solidFill>
                <a:latin typeface="Comic Sans MS" panose="030F0702030302020204" pitchFamily="66" charset="0"/>
              </a:rPr>
              <a:t> pada </a:t>
            </a:r>
            <a:r>
              <a:rPr lang="en-US" sz="1400" dirty="0" err="1">
                <a:solidFill>
                  <a:srgbClr val="FF0000"/>
                </a:solidFill>
                <a:latin typeface="Comic Sans MS" panose="030F0702030302020204" pitchFamily="66" charset="0"/>
              </a:rPr>
              <a:t>percobaan</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ini</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ditolak</a:t>
            </a:r>
            <a:r>
              <a:rPr lang="en-US" sz="1400" dirty="0">
                <a:solidFill>
                  <a:srgbClr val="FF0000"/>
                </a:solidFill>
                <a:latin typeface="Comic Sans MS" panose="030F0702030302020204" pitchFamily="66" charset="0"/>
              </a:rPr>
              <a:t>.</a:t>
            </a:r>
            <a:r>
              <a:rPr lang="en-US" sz="1400" dirty="0">
                <a:latin typeface="Comic Sans MS" panose="030F0702030302020204" pitchFamily="66" charset="0"/>
              </a:rPr>
              <a:t> </a:t>
            </a:r>
          </a:p>
        </p:txBody>
      </p:sp>
    </p:spTree>
    <p:extLst>
      <p:ext uri="{BB962C8B-B14F-4D97-AF65-F5344CB8AC3E}">
        <p14:creationId xmlns:p14="http://schemas.microsoft.com/office/powerpoint/2010/main" val="391472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fade">
                                      <p:cBhvr>
                                        <p:cTn id="16" dur="500"/>
                                        <p:tgtEl>
                                          <p:spTgt spid="9">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9" name="Group 8"/>
          <p:cNvGrpSpPr/>
          <p:nvPr/>
        </p:nvGrpSpPr>
        <p:grpSpPr>
          <a:xfrm>
            <a:off x="3779912" y="548872"/>
            <a:ext cx="4171325" cy="4511947"/>
            <a:chOff x="4716015" y="477929"/>
            <a:chExt cx="4171325" cy="4511947"/>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8278"/>
            <a:stretch/>
          </p:blipFill>
          <p:spPr>
            <a:xfrm>
              <a:off x="4716015" y="477929"/>
              <a:ext cx="4171325" cy="4511947"/>
            </a:xfrm>
            <a:prstGeom prst="rect">
              <a:avLst/>
            </a:prstGeom>
          </p:spPr>
        </p:pic>
        <p:sp>
          <p:nvSpPr>
            <p:cNvPr id="11" name="Rectangle 10"/>
            <p:cNvSpPr/>
            <p:nvPr/>
          </p:nvSpPr>
          <p:spPr>
            <a:xfrm>
              <a:off x="4869499" y="1491630"/>
              <a:ext cx="3240360" cy="2585323"/>
            </a:xfrm>
            <a:prstGeom prst="rect">
              <a:avLst/>
            </a:prstGeom>
          </p:spPr>
          <p:txBody>
            <a:bodyPr wrap="square">
              <a:spAutoFit/>
            </a:bodyPr>
            <a:lstStyle/>
            <a:p>
              <a:r>
                <a:rPr lang="id-ID" dirty="0">
                  <a:latin typeface="Calibri" panose="020F0502020204030204" pitchFamily="34" charset="0"/>
                </a:rPr>
                <a:t>Jenis-jenis bahaya yang dapat terjadi saat bekerja di laboratorium, antara lain sengatan listrik, kebakaran, luka akibat terkena pecahan kaca, iritasi pada kulit karena terkena zat kimia, dan ledakan akibat penggunaan zat kimia yang reaktif.</a:t>
              </a:r>
            </a:p>
          </p:txBody>
        </p:sp>
      </p:grpSp>
      <p:grpSp>
        <p:nvGrpSpPr>
          <p:cNvPr id="13" name="Group 12">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14"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Keselamatan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Kerja</a:t>
              </a:r>
              <a:r>
                <a:rPr lang="en-US" b="1" dirty="0">
                  <a:solidFill>
                    <a:schemeClr val="tx1"/>
                  </a:solidFill>
                  <a:latin typeface="Calibri" panose="020F0502020204030204" pitchFamily="34" charset="0"/>
                </a:rPr>
                <a:t> di </a:t>
              </a:r>
              <a:r>
                <a:rPr lang="en-US" b="1" dirty="0" err="1">
                  <a:solidFill>
                    <a:schemeClr val="tx1"/>
                  </a:solidFill>
                  <a:latin typeface="Calibri" panose="020F0502020204030204" pitchFamily="34" charset="0"/>
                </a:rPr>
                <a:t>Laboratorium</a:t>
              </a:r>
              <a:endParaRPr lang="en-US" b="1" dirty="0">
                <a:solidFill>
                  <a:schemeClr val="tx1"/>
                </a:solidFill>
                <a:latin typeface="Calibri" panose="020F0502020204030204" pitchFamily="34" charset="0"/>
              </a:endParaRPr>
            </a:p>
          </p:txBody>
        </p:sp>
        <p:sp>
          <p:nvSpPr>
            <p:cNvPr id="15"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16"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7" name="正方形/長方形 15">
              <a:extLst>
                <a:ext uri="{FF2B5EF4-FFF2-40B4-BE49-F238E27FC236}">
                  <a16:creationId xmlns:a16="http://schemas.microsoft.com/office/drawing/2014/main" id="{57DC62A0-338C-462D-955E-1DD70283263E}"/>
                </a:ext>
              </a:extLst>
            </p:cNvPr>
            <p:cNvSpPr/>
            <p:nvPr/>
          </p:nvSpPr>
          <p:spPr>
            <a:xfrm>
              <a:off x="1005737" y="701031"/>
              <a:ext cx="6084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18" name="TextBox 17">
              <a:extLst>
                <a:ext uri="{FF2B5EF4-FFF2-40B4-BE49-F238E27FC236}">
                  <a16:creationId xmlns:a16="http://schemas.microsoft.com/office/drawing/2014/main" id="{B212A415-2C76-476C-9864-670DA094215C}"/>
                </a:ext>
              </a:extLst>
            </p:cNvPr>
            <p:cNvSpPr txBox="1"/>
            <p:nvPr/>
          </p:nvSpPr>
          <p:spPr>
            <a:xfrm>
              <a:off x="376823" y="254009"/>
              <a:ext cx="410690"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D</a:t>
              </a:r>
            </a:p>
          </p:txBody>
        </p:sp>
      </p:gr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312" y="1034192"/>
            <a:ext cx="1877877" cy="512875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Tree>
    <p:extLst>
      <p:ext uri="{BB962C8B-B14F-4D97-AF65-F5344CB8AC3E}">
        <p14:creationId xmlns:p14="http://schemas.microsoft.com/office/powerpoint/2010/main" val="1297698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75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99592" y="1203598"/>
            <a:ext cx="8057688" cy="3168352"/>
            <a:chOff x="395536" y="1347613"/>
            <a:chExt cx="8579949" cy="3456384"/>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456384"/>
            </a:xfrm>
            <a:prstGeom prst="rect">
              <a:avLst/>
            </a:prstGeom>
          </p:spPr>
        </p:pic>
        <p:sp>
          <p:nvSpPr>
            <p:cNvPr id="50" name="Rectangle 49"/>
            <p:cNvSpPr/>
            <p:nvPr/>
          </p:nvSpPr>
          <p:spPr>
            <a:xfrm>
              <a:off x="1259632" y="1718332"/>
              <a:ext cx="954110" cy="265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427" y="217850"/>
            <a:ext cx="7004853" cy="127377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a:solidFill>
                  <a:srgbClr val="F06881"/>
                </a:solidFill>
                <a:latin typeface="Calibri" panose="020F0502020204030204" pitchFamily="34" charset="0"/>
              </a:rPr>
              <a:t>Hal-</a:t>
            </a:r>
            <a:r>
              <a:rPr lang="en-US" sz="2800" b="1" dirty="0" err="1">
                <a:solidFill>
                  <a:srgbClr val="F06881"/>
                </a:solidFill>
                <a:latin typeface="Calibri" panose="020F0502020204030204" pitchFamily="34" charset="0"/>
              </a:rPr>
              <a:t>hal</a:t>
            </a:r>
            <a:r>
              <a:rPr lang="en-US" sz="2800" b="1" dirty="0">
                <a:solidFill>
                  <a:srgbClr val="F06881"/>
                </a:solidFill>
                <a:latin typeface="Calibri" panose="020F0502020204030204" pitchFamily="34" charset="0"/>
              </a:rPr>
              <a:t> yang </a:t>
            </a:r>
            <a:r>
              <a:rPr lang="en-US" sz="2800" b="1" dirty="0" err="1">
                <a:solidFill>
                  <a:srgbClr val="F06881"/>
                </a:solidFill>
                <a:latin typeface="Calibri" panose="020F0502020204030204" pitchFamily="34" charset="0"/>
              </a:rPr>
              <a:t>harus</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diperhatikan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ketika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bekerja</a:t>
            </a:r>
            <a:r>
              <a:rPr lang="en-US" sz="2800" b="1" dirty="0">
                <a:solidFill>
                  <a:srgbClr val="F06881"/>
                </a:solidFill>
                <a:latin typeface="Calibri" panose="020F0502020204030204" pitchFamily="34" charset="0"/>
              </a:rPr>
              <a:t> di </a:t>
            </a:r>
            <a:r>
              <a:rPr lang="en-US" sz="2800" b="1" dirty="0" err="1">
                <a:solidFill>
                  <a:srgbClr val="F06881"/>
                </a:solidFill>
                <a:latin typeface="Calibri" panose="020F0502020204030204" pitchFamily="34" charset="0"/>
              </a:rPr>
              <a:t>laboratorium</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39951" y="111294"/>
            <a:ext cx="936104" cy="1416344"/>
          </a:xfrm>
          <a:prstGeom prst="rect">
            <a:avLst/>
          </a:prstGeom>
        </p:spPr>
      </p:pic>
      <p:grpSp>
        <p:nvGrpSpPr>
          <p:cNvPr id="56" name="Group 55"/>
          <p:cNvGrpSpPr/>
          <p:nvPr/>
        </p:nvGrpSpPr>
        <p:grpSpPr>
          <a:xfrm>
            <a:off x="1266848" y="1487508"/>
            <a:ext cx="7579918" cy="513142"/>
            <a:chOff x="1547664" y="1561724"/>
            <a:chExt cx="7579918" cy="513142"/>
          </a:xfrm>
        </p:grpSpPr>
        <p:pic>
          <p:nvPicPr>
            <p:cNvPr id="57" name="Picture 56"/>
            <p:cNvPicPr>
              <a:picLocks noChangeAspect="1"/>
            </p:cNvPicPr>
            <p:nvPr/>
          </p:nvPicPr>
          <p:blipFill rotWithShape="1">
            <a:blip r:embed="rId2">
              <a:extLst>
                <a:ext uri="{28A0092B-C50C-407E-A947-70E740481C1C}">
                  <a14:useLocalDpi xmlns:a14="http://schemas.microsoft.com/office/drawing/2010/main" val="0"/>
                </a:ext>
              </a:extLst>
            </a:blip>
            <a:srcRect l="14894" t="33356" r="79234" b="56996"/>
            <a:stretch/>
          </p:blipFill>
          <p:spPr>
            <a:xfrm>
              <a:off x="1547664" y="1601854"/>
              <a:ext cx="504056" cy="465840"/>
            </a:xfrm>
            <a:prstGeom prst="rect">
              <a:avLst/>
            </a:prstGeom>
          </p:spPr>
        </p:pic>
        <p:sp>
          <p:nvSpPr>
            <p:cNvPr id="58"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47724" y="1561724"/>
              <a:ext cx="7179858"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Lakukan eksperimen yang telah diizinkan oleh guru. Jika Anda mengalami kesulitan, selalu bertanya dan meminta bantuan kepada guru atau petugas laboratorium.</a:t>
              </a:r>
            </a:p>
          </p:txBody>
        </p:sp>
      </p:grpSp>
      <p:grpSp>
        <p:nvGrpSpPr>
          <p:cNvPr id="59" name="Group 58"/>
          <p:cNvGrpSpPr/>
          <p:nvPr/>
        </p:nvGrpSpPr>
        <p:grpSpPr>
          <a:xfrm>
            <a:off x="1266848" y="2147024"/>
            <a:ext cx="7579918" cy="513142"/>
            <a:chOff x="1547664" y="2075016"/>
            <a:chExt cx="7579918" cy="513142"/>
          </a:xfrm>
        </p:grpSpPr>
        <p:pic>
          <p:nvPicPr>
            <p:cNvPr id="60" name="Picture 59"/>
            <p:cNvPicPr>
              <a:picLocks noChangeAspect="1"/>
            </p:cNvPicPr>
            <p:nvPr/>
          </p:nvPicPr>
          <p:blipFill rotWithShape="1">
            <a:blip r:embed="rId2">
              <a:extLst>
                <a:ext uri="{28A0092B-C50C-407E-A947-70E740481C1C}">
                  <a14:useLocalDpi xmlns:a14="http://schemas.microsoft.com/office/drawing/2010/main" val="0"/>
                </a:ext>
              </a:extLst>
            </a:blip>
            <a:srcRect l="14894" t="44495" r="79234" b="46557"/>
            <a:stretch/>
          </p:blipFill>
          <p:spPr>
            <a:xfrm>
              <a:off x="1547664" y="2139702"/>
              <a:ext cx="504056" cy="432048"/>
            </a:xfrm>
            <a:prstGeom prst="rect">
              <a:avLst/>
            </a:prstGeom>
          </p:spPr>
        </p:pic>
        <p:sp>
          <p:nvSpPr>
            <p:cNvPr id="61"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3" y="2075016"/>
              <a:ext cx="7168749"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rPr>
                <a:t>Lindungi diri Anda dengan menggunakan perlengkapan seperti kacamata, masker, sarung tangan dan jas laboratorium. </a:t>
              </a:r>
              <a:endParaRPr lang="en-ID" sz="1600" dirty="0"/>
            </a:p>
          </p:txBody>
        </p:sp>
      </p:grpSp>
      <p:grpSp>
        <p:nvGrpSpPr>
          <p:cNvPr id="62" name="Group 61"/>
          <p:cNvGrpSpPr/>
          <p:nvPr/>
        </p:nvGrpSpPr>
        <p:grpSpPr>
          <a:xfrm>
            <a:off x="1266848" y="2822495"/>
            <a:ext cx="7481616" cy="541343"/>
            <a:chOff x="1547664" y="2606471"/>
            <a:chExt cx="7481616" cy="541343"/>
          </a:xfrm>
        </p:grpSpPr>
        <p:pic>
          <p:nvPicPr>
            <p:cNvPr id="63" name="Picture 62"/>
            <p:cNvPicPr>
              <a:picLocks noChangeAspect="1"/>
            </p:cNvPicPr>
            <p:nvPr/>
          </p:nvPicPr>
          <p:blipFill rotWithShape="1">
            <a:blip r:embed="rId2">
              <a:extLst>
                <a:ext uri="{28A0092B-C50C-407E-A947-70E740481C1C}">
                  <a14:useLocalDpi xmlns:a14="http://schemas.microsoft.com/office/drawing/2010/main" val="0"/>
                </a:ext>
              </a:extLst>
            </a:blip>
            <a:srcRect l="14894" t="54935" r="79234" b="34626"/>
            <a:stretch/>
          </p:blipFill>
          <p:spPr>
            <a:xfrm>
              <a:off x="1547664" y="2643758"/>
              <a:ext cx="504056" cy="504056"/>
            </a:xfrm>
            <a:prstGeom prst="rect">
              <a:avLst/>
            </a:prstGeom>
          </p:spPr>
        </p:pic>
        <p:sp>
          <p:nvSpPr>
            <p:cNvPr id="6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303" y="2606471"/>
              <a:ext cx="7076977"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Hindari mencampurkan zat-zat kimia yang berbeda tanpa bertanya atau perintah dari guru.</a:t>
              </a:r>
            </a:p>
          </p:txBody>
        </p:sp>
      </p:grpSp>
      <p:grpSp>
        <p:nvGrpSpPr>
          <p:cNvPr id="65" name="Group 64"/>
          <p:cNvGrpSpPr/>
          <p:nvPr/>
        </p:nvGrpSpPr>
        <p:grpSpPr>
          <a:xfrm>
            <a:off x="1194840" y="3507854"/>
            <a:ext cx="7762440" cy="540348"/>
            <a:chOff x="1475656" y="3147814"/>
            <a:chExt cx="7762440" cy="540348"/>
          </a:xfrm>
        </p:grpSpPr>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l="14055" t="65373" r="79234" b="24188"/>
            <a:stretch/>
          </p:blipFill>
          <p:spPr>
            <a:xfrm>
              <a:off x="1475656" y="3147814"/>
              <a:ext cx="576064" cy="504056"/>
            </a:xfrm>
            <a:prstGeom prst="rect">
              <a:avLst/>
            </a:prstGeom>
          </p:spPr>
        </p:pic>
        <p:sp>
          <p:nvSpPr>
            <p:cNvPr id="6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64222" y="3175020"/>
              <a:ext cx="7273874"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gn="just">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Cuci tangan Anda sebelum dan sesudah bekerja di laboratorium.</a:t>
              </a:r>
            </a:p>
          </p:txBody>
        </p:sp>
      </p:grpSp>
    </p:spTree>
    <p:extLst>
      <p:ext uri="{BB962C8B-B14F-4D97-AF65-F5344CB8AC3E}">
        <p14:creationId xmlns:p14="http://schemas.microsoft.com/office/powerpoint/2010/main" val="10592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500"/>
                                        <p:tgtEl>
                                          <p:spTgt spid="5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left)">
                                      <p:cBhvr>
                                        <p:cTn id="26" dur="500"/>
                                        <p:tgtEl>
                                          <p:spTgt spid="6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99592" y="1203598"/>
            <a:ext cx="8057688" cy="3168352"/>
            <a:chOff x="395536" y="1347613"/>
            <a:chExt cx="8579949" cy="3456384"/>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456384"/>
            </a:xfrm>
            <a:prstGeom prst="rect">
              <a:avLst/>
            </a:prstGeom>
          </p:spPr>
        </p:pic>
        <p:sp>
          <p:nvSpPr>
            <p:cNvPr id="50" name="Rectangle 49"/>
            <p:cNvSpPr/>
            <p:nvPr/>
          </p:nvSpPr>
          <p:spPr>
            <a:xfrm>
              <a:off x="1259632" y="1718332"/>
              <a:ext cx="954110" cy="265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427" y="217850"/>
            <a:ext cx="7004853" cy="127377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a:solidFill>
                  <a:srgbClr val="F06881"/>
                </a:solidFill>
                <a:latin typeface="Calibri" panose="020F0502020204030204" pitchFamily="34" charset="0"/>
              </a:rPr>
              <a:t>Hal-</a:t>
            </a:r>
            <a:r>
              <a:rPr lang="en-US" sz="2800" b="1" dirty="0" err="1">
                <a:solidFill>
                  <a:srgbClr val="F06881"/>
                </a:solidFill>
                <a:latin typeface="Calibri" panose="020F0502020204030204" pitchFamily="34" charset="0"/>
              </a:rPr>
              <a:t>hal</a:t>
            </a:r>
            <a:r>
              <a:rPr lang="en-US" sz="2800" b="1" dirty="0">
                <a:solidFill>
                  <a:srgbClr val="F06881"/>
                </a:solidFill>
                <a:latin typeface="Calibri" panose="020F0502020204030204" pitchFamily="34" charset="0"/>
              </a:rPr>
              <a:t> yang </a:t>
            </a:r>
            <a:r>
              <a:rPr lang="en-US" sz="2800" b="1" dirty="0" err="1">
                <a:solidFill>
                  <a:srgbClr val="F06881"/>
                </a:solidFill>
                <a:latin typeface="Calibri" panose="020F0502020204030204" pitchFamily="34" charset="0"/>
              </a:rPr>
              <a:t>harus</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diperhatikan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ketika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bekerja</a:t>
            </a:r>
            <a:r>
              <a:rPr lang="en-US" sz="2800" b="1" dirty="0">
                <a:solidFill>
                  <a:srgbClr val="F06881"/>
                </a:solidFill>
                <a:latin typeface="Calibri" panose="020F0502020204030204" pitchFamily="34" charset="0"/>
              </a:rPr>
              <a:t> di </a:t>
            </a:r>
            <a:r>
              <a:rPr lang="en-US" sz="2800" b="1" dirty="0" err="1">
                <a:solidFill>
                  <a:srgbClr val="F06881"/>
                </a:solidFill>
                <a:latin typeface="Calibri" panose="020F0502020204030204" pitchFamily="34" charset="0"/>
              </a:rPr>
              <a:t>laboratorium</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grpSp>
        <p:nvGrpSpPr>
          <p:cNvPr id="5" name="Group 4"/>
          <p:cNvGrpSpPr/>
          <p:nvPr/>
        </p:nvGrpSpPr>
        <p:grpSpPr>
          <a:xfrm>
            <a:off x="1266848" y="1563646"/>
            <a:ext cx="5897440" cy="540039"/>
            <a:chOff x="1266848" y="1563646"/>
            <a:chExt cx="5897440" cy="540039"/>
          </a:xfrm>
        </p:grpSpPr>
        <p:grpSp>
          <p:nvGrpSpPr>
            <p:cNvPr id="25" name="Group 24"/>
            <p:cNvGrpSpPr/>
            <p:nvPr/>
          </p:nvGrpSpPr>
          <p:grpSpPr>
            <a:xfrm>
              <a:off x="1266848" y="1563646"/>
              <a:ext cx="5897440" cy="540039"/>
              <a:chOff x="1547664" y="3651870"/>
              <a:chExt cx="5897440" cy="540039"/>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5486272"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Jangan makan dan minum di dalam laboratorium. </a:t>
                </a:r>
              </a:p>
            </p:txBody>
          </p:sp>
        </p:grpSp>
        <p:sp>
          <p:nvSpPr>
            <p:cNvPr id="4" name="Oval 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5</a:t>
              </a:r>
              <a:endParaRPr lang="en-US" sz="1600" b="1" dirty="0">
                <a:solidFill>
                  <a:schemeClr val="tx1"/>
                </a:solidFill>
                <a:latin typeface="Arial Rounded MT Bold" panose="020F0704030504030204" pitchFamily="34" charset="0"/>
              </a:endParaRPr>
            </a:p>
          </p:txBody>
        </p:sp>
      </p:grpSp>
      <p:grpSp>
        <p:nvGrpSpPr>
          <p:cNvPr id="35" name="Group 34"/>
          <p:cNvGrpSpPr/>
          <p:nvPr/>
        </p:nvGrpSpPr>
        <p:grpSpPr>
          <a:xfrm>
            <a:off x="1322879" y="2121380"/>
            <a:ext cx="7353577" cy="513142"/>
            <a:chOff x="1322879" y="1516655"/>
            <a:chExt cx="7353577" cy="513142"/>
          </a:xfrm>
        </p:grpSpPr>
        <p:sp>
          <p:nvSpPr>
            <p:cNvPr id="39"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16655"/>
              <a:ext cx="699844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Bersihkan meja kerja setelah melakukan eksperimen dan letakkan kembali alat-alat yang digunakan pada tempat semula. </a:t>
              </a:r>
            </a:p>
          </p:txBody>
        </p:sp>
        <p:sp>
          <p:nvSpPr>
            <p:cNvPr id="37" name="Oval 36"/>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6</a:t>
              </a:r>
              <a:endParaRPr lang="en-US" sz="1600" b="1" dirty="0">
                <a:solidFill>
                  <a:schemeClr val="tx1"/>
                </a:solidFill>
                <a:latin typeface="Arial Rounded MT Bold" panose="020F0704030504030204" pitchFamily="34" charset="0"/>
              </a:endParaRPr>
            </a:p>
          </p:txBody>
        </p:sp>
      </p:grpSp>
      <p:grpSp>
        <p:nvGrpSpPr>
          <p:cNvPr id="43" name="Group 42"/>
          <p:cNvGrpSpPr/>
          <p:nvPr/>
        </p:nvGrpSpPr>
        <p:grpSpPr>
          <a:xfrm>
            <a:off x="1322879" y="2782298"/>
            <a:ext cx="7569601" cy="513142"/>
            <a:chOff x="1322879" y="1488947"/>
            <a:chExt cx="7569601" cy="513142"/>
          </a:xfrm>
        </p:grpSpPr>
        <p:sp>
          <p:nvSpPr>
            <p:cNvPr id="4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488947"/>
              <a:ext cx="7214464"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Pastikan tangan Anda selalu kering saat memasang kabel listrik agar terhindar dari sengatan listrik. Jangan menghubungkan banyak peralatan listrik pada stopkontak.</a:t>
              </a:r>
            </a:p>
          </p:txBody>
        </p:sp>
        <p:sp>
          <p:nvSpPr>
            <p:cNvPr id="45" name="Oval 44"/>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7</a:t>
              </a:r>
              <a:endParaRPr lang="en-US" sz="1600" b="1" dirty="0">
                <a:solidFill>
                  <a:schemeClr val="tx1"/>
                </a:solidFill>
                <a:latin typeface="Arial Rounded MT Bold" panose="020F0704030504030204" pitchFamily="34" charset="0"/>
              </a:endParaRPr>
            </a:p>
          </p:txBody>
        </p:sp>
      </p:grpSp>
    </p:spTree>
    <p:extLst>
      <p:ext uri="{BB962C8B-B14F-4D97-AF65-F5344CB8AC3E}">
        <p14:creationId xmlns:p14="http://schemas.microsoft.com/office/powerpoint/2010/main" val="302841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427" y="217850"/>
            <a:ext cx="7004853" cy="127377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a:solidFill>
                  <a:srgbClr val="F06881"/>
                </a:solidFill>
                <a:latin typeface="Calibri" panose="020F0502020204030204" pitchFamily="34" charset="0"/>
              </a:rPr>
              <a:t>Hal-</a:t>
            </a:r>
            <a:r>
              <a:rPr lang="en-US" sz="2800" b="1" dirty="0" err="1">
                <a:solidFill>
                  <a:srgbClr val="F06881"/>
                </a:solidFill>
                <a:latin typeface="Calibri" panose="020F0502020204030204" pitchFamily="34" charset="0"/>
              </a:rPr>
              <a:t>hal</a:t>
            </a:r>
            <a:r>
              <a:rPr lang="en-US" sz="2800" b="1" dirty="0">
                <a:solidFill>
                  <a:srgbClr val="F06881"/>
                </a:solidFill>
                <a:latin typeface="Calibri" panose="020F0502020204030204" pitchFamily="34" charset="0"/>
              </a:rPr>
              <a:t> yang </a:t>
            </a:r>
            <a:r>
              <a:rPr lang="en-US" sz="2800" b="1" dirty="0" err="1">
                <a:solidFill>
                  <a:srgbClr val="F06881"/>
                </a:solidFill>
                <a:latin typeface="Calibri" panose="020F0502020204030204" pitchFamily="34" charset="0"/>
              </a:rPr>
              <a:t>harus</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diperhatikan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ketika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bekerja</a:t>
            </a:r>
            <a:r>
              <a:rPr lang="en-US" sz="2800" b="1" dirty="0">
                <a:solidFill>
                  <a:srgbClr val="F06881"/>
                </a:solidFill>
                <a:latin typeface="Calibri" panose="020F0502020204030204" pitchFamily="34" charset="0"/>
              </a:rPr>
              <a:t> di </a:t>
            </a:r>
            <a:r>
              <a:rPr lang="en-US" sz="2800" b="1" dirty="0" err="1">
                <a:solidFill>
                  <a:srgbClr val="F06881"/>
                </a:solidFill>
                <a:latin typeface="Calibri" panose="020F0502020204030204" pitchFamily="34" charset="0"/>
              </a:rPr>
              <a:t>laboratorium</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grpSp>
        <p:nvGrpSpPr>
          <p:cNvPr id="5" name="Group 4"/>
          <p:cNvGrpSpPr/>
          <p:nvPr/>
        </p:nvGrpSpPr>
        <p:grpSpPr>
          <a:xfrm>
            <a:off x="1266848" y="1563646"/>
            <a:ext cx="7049568" cy="540039"/>
            <a:chOff x="1266848" y="1563646"/>
            <a:chExt cx="7049568" cy="540039"/>
          </a:xfrm>
        </p:grpSpPr>
        <p:grpSp>
          <p:nvGrpSpPr>
            <p:cNvPr id="25" name="Group 24"/>
            <p:cNvGrpSpPr/>
            <p:nvPr/>
          </p:nvGrpSpPr>
          <p:grpSpPr>
            <a:xfrm>
              <a:off x="1266848" y="1563646"/>
              <a:ext cx="7049568" cy="540039"/>
              <a:chOff x="1547664" y="3651870"/>
              <a:chExt cx="7049568" cy="540039"/>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663840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dirty="0" err="1">
                    <a:latin typeface="Calibri" panose="020F0502020204030204" pitchFamily="34" charset="0"/>
                    <a:ea typeface="Calibri" panose="020F0502020204030204" pitchFamily="34" charset="0"/>
                    <a:cs typeface="Calibri" panose="020F0502020204030204" pitchFamily="34" charset="0"/>
                  </a:rPr>
                  <a:t>Memahami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arti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dari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lambang-lambang</a:t>
                </a:r>
                <a:r>
                  <a:rPr lang="en-US" sz="1600" dirty="0">
                    <a:latin typeface="Calibri" panose="020F0502020204030204" pitchFamily="34" charset="0"/>
                    <a:ea typeface="Calibri" panose="020F0502020204030204" pitchFamily="34" charset="0"/>
                    <a:cs typeface="Calibri" panose="020F0502020204030204" pitchFamily="34" charset="0"/>
                  </a:rPr>
                  <a:t> yang </a:t>
                </a:r>
                <a:r>
                  <a:rPr lang="en-US" sz="1600" dirty="0" err="1">
                    <a:latin typeface="Calibri" panose="020F0502020204030204" pitchFamily="34" charset="0"/>
                    <a:ea typeface="Calibri" panose="020F0502020204030204" pitchFamily="34" charset="0"/>
                    <a:cs typeface="Calibri" panose="020F0502020204030204" pitchFamily="34" charset="0"/>
                  </a:rPr>
                  <a:t>terdapat</a:t>
                </a:r>
                <a:r>
                  <a:rPr lang="en-US" sz="1600" dirty="0">
                    <a:latin typeface="Calibri" panose="020F0502020204030204" pitchFamily="34" charset="0"/>
                    <a:ea typeface="Calibri" panose="020F0502020204030204" pitchFamily="34" charset="0"/>
                    <a:cs typeface="Calibri" panose="020F0502020204030204" pitchFamily="34" charset="0"/>
                  </a:rPr>
                  <a:t> di </a:t>
                </a:r>
                <a:r>
                  <a:rPr lang="en-US" sz="1600" dirty="0" err="1">
                    <a:latin typeface="Calibri" panose="020F0502020204030204" pitchFamily="34" charset="0"/>
                    <a:ea typeface="Calibri" panose="020F0502020204030204" pitchFamily="34" charset="0"/>
                    <a:cs typeface="Calibri" panose="020F0502020204030204" pitchFamily="34" charset="0"/>
                  </a:rPr>
                  <a:t>laboratorium</a:t>
                </a:r>
                <a:r>
                  <a:rPr lang="en-US" sz="1600" dirty="0">
                    <a:latin typeface="Calibri" panose="020F0502020204030204" pitchFamily="34" charset="0"/>
                    <a:ea typeface="Calibri" panose="020F0502020204030204" pitchFamily="34" charset="0"/>
                    <a:cs typeface="Calibri" panose="020F0502020204030204" pitchFamily="34" charset="0"/>
                  </a:rPr>
                  <a:t>. </a:t>
                </a:r>
                <a:endParaRPr lang="id-ID" sz="1600" dirty="0">
                  <a:latin typeface="Calibri" panose="020F0502020204030204" pitchFamily="34" charset="0"/>
                  <a:ea typeface="Calibri" panose="020F0502020204030204" pitchFamily="34" charset="0"/>
                  <a:cs typeface="Calibri" panose="020F0502020204030204" pitchFamily="34" charset="0"/>
                </a:endParaRPr>
              </a:p>
            </p:txBody>
          </p:sp>
        </p:grpSp>
        <p:sp>
          <p:nvSpPr>
            <p:cNvPr id="4" name="Oval 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Rounded MT Bold" panose="020F0704030504030204" pitchFamily="34" charset="0"/>
                </a:rPr>
                <a:t>8</a:t>
              </a:r>
              <a:endParaRPr lang="en-US" sz="1600" b="1" dirty="0">
                <a:solidFill>
                  <a:schemeClr val="tx1"/>
                </a:solidFill>
                <a:latin typeface="Arial Rounded MT Bold" panose="020F0704030504030204" pitchFamily="34" charset="0"/>
              </a:endParaRPr>
            </a:p>
          </p:txBody>
        </p:sp>
      </p:grpSp>
      <p:grpSp>
        <p:nvGrpSpPr>
          <p:cNvPr id="2" name="Group 1"/>
          <p:cNvGrpSpPr/>
          <p:nvPr/>
        </p:nvGrpSpPr>
        <p:grpSpPr>
          <a:xfrm>
            <a:off x="1779729" y="1937495"/>
            <a:ext cx="3636417" cy="2493252"/>
            <a:chOff x="1588536" y="1937495"/>
            <a:chExt cx="3636417" cy="2493252"/>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r="41068"/>
            <a:stretch/>
          </p:blipFill>
          <p:spPr>
            <a:xfrm>
              <a:off x="1803979" y="1937495"/>
              <a:ext cx="3420974" cy="2493252"/>
            </a:xfrm>
            <a:prstGeom prst="rect">
              <a:avLst/>
            </a:prstGeom>
          </p:spPr>
        </p:pic>
        <p:sp>
          <p:nvSpPr>
            <p:cNvPr id="20" name="Rectangle 19">
              <a:extLst>
                <a:ext uri="{FF2B5EF4-FFF2-40B4-BE49-F238E27FC236}">
                  <a16:creationId xmlns:a16="http://schemas.microsoft.com/office/drawing/2014/main" id="{F873EA50-0368-C353-6925-8B0A846D3C0C}"/>
                </a:ext>
              </a:extLst>
            </p:cNvPr>
            <p:cNvSpPr/>
            <p:nvPr/>
          </p:nvSpPr>
          <p:spPr>
            <a:xfrm rot="16200000">
              <a:off x="1058102" y="3511867"/>
              <a:ext cx="1276311" cy="215444"/>
            </a:xfrm>
            <a:prstGeom prst="rect">
              <a:avLst/>
            </a:prstGeom>
          </p:spPr>
          <p:txBody>
            <a:bodyPr wrap="none">
              <a:spAutoFit/>
            </a:bodyPr>
            <a:lstStyle/>
            <a:p>
              <a:r>
                <a:rPr lang="en-US" sz="800" dirty="0" err="1"/>
                <a:t>Sumber</a:t>
              </a:r>
              <a:r>
                <a:rPr lang="en-US" sz="800" dirty="0"/>
                <a:t>: </a:t>
              </a:r>
              <a:r>
                <a:rPr lang="en-US" sz="800" i="1" dirty="0"/>
                <a:t>shutterstock.com</a:t>
              </a:r>
              <a:endParaRPr lang="en-US" sz="800" dirty="0"/>
            </a:p>
          </p:txBody>
        </p:sp>
      </p:grpSp>
      <p:grpSp>
        <p:nvGrpSpPr>
          <p:cNvPr id="22" name="Group 21"/>
          <p:cNvGrpSpPr/>
          <p:nvPr/>
        </p:nvGrpSpPr>
        <p:grpSpPr>
          <a:xfrm>
            <a:off x="5796136" y="2362552"/>
            <a:ext cx="1809801" cy="1872208"/>
            <a:chOff x="6963075" y="2727391"/>
            <a:chExt cx="1809801" cy="1872208"/>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l="35154" t="36000" r="36143" b="22000"/>
            <a:stretch/>
          </p:blipFill>
          <p:spPr>
            <a:xfrm rot="335140">
              <a:off x="6963075" y="2727391"/>
              <a:ext cx="1809801" cy="1872208"/>
            </a:xfrm>
            <a:prstGeom prst="rect">
              <a:avLst/>
            </a:prstGeom>
          </p:spPr>
        </p:pic>
        <p:sp>
          <p:nvSpPr>
            <p:cNvPr id="24" name="Rectangle 23"/>
            <p:cNvSpPr/>
            <p:nvPr/>
          </p:nvSpPr>
          <p:spPr>
            <a:xfrm rot="273043">
              <a:off x="7177897" y="3156327"/>
              <a:ext cx="1467130" cy="1015663"/>
            </a:xfrm>
            <a:prstGeom prst="rect">
              <a:avLst/>
            </a:prstGeom>
          </p:spPr>
          <p:txBody>
            <a:bodyPr wrap="square">
              <a:spAutoFit/>
            </a:bodyPr>
            <a:lstStyle/>
            <a:p>
              <a:r>
                <a:rPr lang="en-US" sz="1200" dirty="0" err="1">
                  <a:latin typeface="Calibri" panose="020F0502020204030204" pitchFamily="34" charset="0"/>
                </a:rPr>
                <a:t>Penjelasan</a:t>
              </a:r>
              <a:r>
                <a:rPr lang="en-US" sz="1200" dirty="0">
                  <a:latin typeface="Calibri" panose="020F0502020204030204" pitchFamily="34" charset="0"/>
                </a:rPr>
                <a:t> </a:t>
              </a:r>
              <a:r>
                <a:rPr lang="en-US" sz="1200" dirty="0" err="1">
                  <a:latin typeface="Calibri" panose="020F0502020204030204" pitchFamily="34" charset="0"/>
                </a:rPr>
                <a:t>lebih</a:t>
              </a:r>
              <a:r>
                <a:rPr lang="en-US" sz="1200" dirty="0">
                  <a:latin typeface="Calibri" panose="020F0502020204030204" pitchFamily="34" charset="0"/>
                </a:rPr>
                <a:t> detail, </a:t>
              </a:r>
              <a:r>
                <a:rPr lang="en-US" sz="1200" dirty="0" err="1">
                  <a:latin typeface="Calibri" panose="020F0502020204030204" pitchFamily="34" charset="0"/>
                </a:rPr>
                <a:t>ada</a:t>
              </a:r>
              <a:r>
                <a:rPr lang="en-US" sz="1200" dirty="0">
                  <a:latin typeface="Calibri" panose="020F0502020204030204" pitchFamily="34" charset="0"/>
                </a:rPr>
                <a:t> di </a:t>
              </a:r>
              <a:r>
                <a:rPr lang="en-US" sz="1200" dirty="0" err="1">
                  <a:latin typeface="Calibri" panose="020F0502020204030204" pitchFamily="34" charset="0"/>
                </a:rPr>
                <a:t>buku</a:t>
              </a:r>
              <a:r>
                <a:rPr lang="en-US" sz="1200" dirty="0">
                  <a:latin typeface="Calibri" panose="020F0502020204030204" pitchFamily="34" charset="0"/>
                </a:rPr>
                <a:t> IPA Fisika SMA </a:t>
              </a:r>
              <a:r>
                <a:rPr lang="en-US" sz="1200" dirty="0" err="1">
                  <a:latin typeface="Calibri" panose="020F0502020204030204" pitchFamily="34" charset="0"/>
                </a:rPr>
                <a:t>Penerbit</a:t>
              </a:r>
              <a:r>
                <a:rPr lang="en-US" sz="1200" dirty="0">
                  <a:latin typeface="Calibri" panose="020F0502020204030204" pitchFamily="34" charset="0"/>
                </a:rPr>
                <a:t> </a:t>
              </a:r>
              <a:r>
                <a:rPr lang="en-US" sz="1200" dirty="0" err="1">
                  <a:latin typeface="Calibri" panose="020F0502020204030204" pitchFamily="34" charset="0"/>
                </a:rPr>
                <a:t>Erlangga</a:t>
              </a:r>
              <a:r>
                <a:rPr lang="en-US" sz="1200" dirty="0">
                  <a:latin typeface="Calibri" panose="020F0502020204030204" pitchFamily="34" charset="0"/>
                </a:rPr>
                <a:t> Hal 15</a:t>
              </a:r>
              <a:r>
                <a:rPr lang="en-US" sz="1200" dirty="0">
                  <a:latin typeface="Calibri" panose="020F0502020204030204" pitchFamily="34" charset="0"/>
                  <a:sym typeface="Symbol" panose="05050102010706020507" pitchFamily="18" charset="2"/>
                </a:rPr>
                <a:t></a:t>
              </a:r>
              <a:r>
                <a:rPr lang="en-US" sz="1200" dirty="0">
                  <a:latin typeface="Calibri" panose="020F0502020204030204" pitchFamily="34" charset="0"/>
                </a:rPr>
                <a:t>16. </a:t>
              </a:r>
              <a:endParaRPr lang="id-ID" sz="1200" dirty="0">
                <a:latin typeface="Calibri" panose="020F0502020204030204" pitchFamily="34" charset="0"/>
              </a:endParaRPr>
            </a:p>
          </p:txBody>
        </p:sp>
      </p:grpSp>
    </p:spTree>
    <p:extLst>
      <p:ext uri="{BB962C8B-B14F-4D97-AF65-F5344CB8AC3E}">
        <p14:creationId xmlns:p14="http://schemas.microsoft.com/office/powerpoint/2010/main" val="25418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71E9B3-51BD-4E16-8EE7-9AAA5A3E9D15}"/>
              </a:ext>
            </a:extLst>
          </p:cNvPr>
          <p:cNvSpPr txBox="1"/>
          <p:nvPr/>
        </p:nvSpPr>
        <p:spPr>
          <a:xfrm>
            <a:off x="647564" y="2187029"/>
            <a:ext cx="7848872" cy="769441"/>
          </a:xfrm>
          <a:prstGeom prst="rect">
            <a:avLst/>
          </a:prstGeom>
          <a:noFill/>
        </p:spPr>
        <p:txBody>
          <a:bodyPr wrap="square" rtlCol="0">
            <a:spAutoFit/>
          </a:bodyPr>
          <a:lstStyle/>
          <a:p>
            <a:pPr algn="ctr"/>
            <a:r>
              <a:rPr lang="en-US" sz="4400" dirty="0">
                <a:solidFill>
                  <a:schemeClr val="tx2">
                    <a:lumMod val="60000"/>
                    <a:lumOff val="40000"/>
                  </a:schemeClr>
                </a:solidFill>
                <a:latin typeface="Aharoni" panose="02010803020104030203" pitchFamily="2" charset="-79"/>
                <a:cs typeface="Aharoni" panose="02010803020104030203" pitchFamily="2" charset="-79"/>
              </a:rPr>
              <a:t>BESARAN DAN SATUAN</a:t>
            </a:r>
            <a:endParaRPr lang="en-ID" sz="4400" dirty="0">
              <a:solidFill>
                <a:schemeClr val="tx2">
                  <a:lumMod val="60000"/>
                  <a:lumOff val="4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790333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C9194E9-C64E-FBF1-4FDE-F6311AA0764F}"/>
              </a:ext>
            </a:extLst>
          </p:cNvPr>
          <p:cNvSpPr txBox="1"/>
          <p:nvPr/>
        </p:nvSpPr>
        <p:spPr>
          <a:xfrm>
            <a:off x="469041" y="997884"/>
            <a:ext cx="5184576" cy="375552"/>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20"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Besaran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dan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Satuan</a:t>
              </a:r>
              <a:r>
                <a:rPr lang="en-US" b="1" dirty="0">
                  <a:solidFill>
                    <a:schemeClr val="tx1"/>
                  </a:solidFill>
                  <a:latin typeface="Calibri" panose="020F0502020204030204" pitchFamily="34" charset="0"/>
                </a:rPr>
                <a:t> </a:t>
              </a:r>
            </a:p>
          </p:txBody>
        </p:sp>
        <p:sp>
          <p:nvSpPr>
            <p:cNvPr id="21"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22"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4" name="正方形/長方形 15">
              <a:extLst>
                <a:ext uri="{FF2B5EF4-FFF2-40B4-BE49-F238E27FC236}">
                  <a16:creationId xmlns:a16="http://schemas.microsoft.com/office/drawing/2014/main" id="{57DC62A0-338C-462D-955E-1DD70283263E}"/>
                </a:ext>
              </a:extLst>
            </p:cNvPr>
            <p:cNvSpPr/>
            <p:nvPr/>
          </p:nvSpPr>
          <p:spPr>
            <a:xfrm>
              <a:off x="1005737" y="701031"/>
              <a:ext cx="3492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5" name="TextBox 24">
              <a:extLst>
                <a:ext uri="{FF2B5EF4-FFF2-40B4-BE49-F238E27FC236}">
                  <a16:creationId xmlns:a16="http://schemas.microsoft.com/office/drawing/2014/main" id="{B212A415-2C76-476C-9864-670DA094215C}"/>
                </a:ext>
              </a:extLst>
            </p:cNvPr>
            <p:cNvSpPr txBox="1"/>
            <p:nvPr/>
          </p:nvSpPr>
          <p:spPr>
            <a:xfrm>
              <a:off x="376823" y="254009"/>
              <a:ext cx="35939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E</a:t>
              </a:r>
            </a:p>
          </p:txBody>
        </p:sp>
      </p:grpSp>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48278" t="10095" r="7854"/>
          <a:stretch/>
        </p:blipFill>
        <p:spPr>
          <a:xfrm>
            <a:off x="4860032" y="797337"/>
            <a:ext cx="3685252" cy="4248473"/>
          </a:xfrm>
          <a:prstGeom prst="rect">
            <a:avLst/>
          </a:prstGeom>
        </p:spPr>
      </p:pic>
      <p:sp>
        <p:nvSpPr>
          <p:cNvPr id="27" name="Rectangle 26"/>
          <p:cNvSpPr/>
          <p:nvPr/>
        </p:nvSpPr>
        <p:spPr>
          <a:xfrm>
            <a:off x="5013515" y="1309586"/>
            <a:ext cx="3384376" cy="2153731"/>
          </a:xfrm>
          <a:prstGeom prst="rect">
            <a:avLst/>
          </a:prstGeom>
        </p:spPr>
        <p:txBody>
          <a:bodyPr wrap="square">
            <a:spAutoFit/>
          </a:bodyPr>
          <a:lstStyle/>
          <a:p>
            <a:pPr>
              <a:lnSpc>
                <a:spcPct val="107000"/>
              </a:lnSpc>
              <a:spcAft>
                <a:spcPts val="600"/>
              </a:spcAft>
            </a:pPr>
            <a:r>
              <a:rPr lang="id-ID" dirty="0"/>
              <a:t>Besaran adalah segala sesuatu yang mempunyai ukuran dan satuan. Panjang, massa, dan waktu disebut besaran karena dapat diukur dan memiliki satuan. Satuan merupakan ukuran dari suatu besaran. </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0038" y="2355726"/>
            <a:ext cx="3279914" cy="2401953"/>
          </a:xfrm>
          <a:prstGeom prst="rect">
            <a:avLst/>
          </a:prstGeom>
        </p:spPr>
      </p:pic>
    </p:spTree>
    <p:extLst>
      <p:ext uri="{BB962C8B-B14F-4D97-AF65-F5344CB8AC3E}">
        <p14:creationId xmlns:p14="http://schemas.microsoft.com/office/powerpoint/2010/main" val="24859714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750"/>
                                        <p:tgtEl>
                                          <p:spTgt spid="1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42"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1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3"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Pengukuran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Besaran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dan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Satuan</a:t>
              </a:r>
              <a:endParaRPr lang="en-US" b="1" dirty="0">
                <a:solidFill>
                  <a:schemeClr val="tx1"/>
                </a:solidFill>
                <a:latin typeface="Calibri" panose="020F0502020204030204" pitchFamily="34" charset="0"/>
              </a:endParaRPr>
            </a:p>
          </p:txBody>
        </p:sp>
        <p:sp>
          <p:nvSpPr>
            <p:cNvPr id="4"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5"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6" name="正方形/長方形 15">
              <a:extLst>
                <a:ext uri="{FF2B5EF4-FFF2-40B4-BE49-F238E27FC236}">
                  <a16:creationId xmlns:a16="http://schemas.microsoft.com/office/drawing/2014/main" id="{57DC62A0-338C-462D-955E-1DD70283263E}"/>
                </a:ext>
              </a:extLst>
            </p:cNvPr>
            <p:cNvSpPr/>
            <p:nvPr/>
          </p:nvSpPr>
          <p:spPr>
            <a:xfrm>
              <a:off x="1005737" y="701031"/>
              <a:ext cx="5580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7" name="TextBox 6">
              <a:extLst>
                <a:ext uri="{FF2B5EF4-FFF2-40B4-BE49-F238E27FC236}">
                  <a16:creationId xmlns:a16="http://schemas.microsoft.com/office/drawing/2014/main" id="{B212A415-2C76-476C-9864-670DA094215C}"/>
                </a:ext>
              </a:extLst>
            </p:cNvPr>
            <p:cNvSpPr txBox="1"/>
            <p:nvPr/>
          </p:nvSpPr>
          <p:spPr>
            <a:xfrm>
              <a:off x="376823" y="254009"/>
              <a:ext cx="349776"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F</a:t>
              </a:r>
            </a:p>
          </p:txBody>
        </p:sp>
      </p:gr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1101" t="35000" r="5113" b="11801"/>
          <a:stretch/>
        </p:blipFill>
        <p:spPr>
          <a:xfrm>
            <a:off x="467544" y="970566"/>
            <a:ext cx="7674537" cy="3600400"/>
          </a:xfrm>
          <a:prstGeom prst="rect">
            <a:avLst/>
          </a:prstGeom>
        </p:spPr>
      </p:pic>
      <p:sp>
        <p:nvSpPr>
          <p:cNvPr id="9" name="Rectangle 8"/>
          <p:cNvSpPr/>
          <p:nvPr/>
        </p:nvSpPr>
        <p:spPr>
          <a:xfrm>
            <a:off x="656507" y="1238438"/>
            <a:ext cx="5571677" cy="2585323"/>
          </a:xfrm>
          <a:prstGeom prst="rect">
            <a:avLst/>
          </a:prstGeom>
        </p:spPr>
        <p:txBody>
          <a:bodyPr wrap="square">
            <a:spAutoFit/>
          </a:bodyPr>
          <a:lstStyle/>
          <a:p>
            <a:pPr marL="285743" indent="-285743">
              <a:buFont typeface="Wingdings" panose="05000000000000000000" pitchFamily="2" charset="2"/>
              <a:buChar char="ü"/>
            </a:pPr>
            <a:r>
              <a:rPr lang="id-ID" dirty="0"/>
              <a:t>Dalam ilmu Fisika dan teknologi</a:t>
            </a:r>
            <a:r>
              <a:rPr lang="en-US" dirty="0"/>
              <a:t>,</a:t>
            </a:r>
            <a:r>
              <a:rPr lang="id-ID" dirty="0"/>
              <a:t> selalu dilakukan pengukuran besaran fisis, seperti panjang, massa, waktu, jarak, kecepatan, kuat arus listrik, dan tegangan listrik.</a:t>
            </a:r>
          </a:p>
          <a:p>
            <a:pPr marL="285743" indent="-285743">
              <a:buFont typeface="Wingdings" panose="05000000000000000000" pitchFamily="2" charset="2"/>
              <a:buChar char="ü"/>
            </a:pPr>
            <a:r>
              <a:rPr lang="id-ID" dirty="0"/>
              <a:t>Pengukuran besaran fisis merupakan pembandingan besaran tersebut dengan besaran serupa yang telah didefinisikan secara tepat. </a:t>
            </a:r>
          </a:p>
          <a:p>
            <a:pPr marL="285743" indent="-285743">
              <a:buFont typeface="Wingdings" panose="05000000000000000000" pitchFamily="2" charset="2"/>
              <a:buChar char="ü"/>
            </a:pPr>
            <a:r>
              <a:rPr lang="id-ID" dirty="0"/>
              <a:t>Komponen hasil suatu pengukuran ada dua, yaitu nilai pembanding dan satuan yang digunakan.</a:t>
            </a:r>
            <a:endParaRPr lang="id-ID" sz="2400" dirty="0">
              <a:latin typeface="Calibri" panose="020F050202020403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846653"/>
            <a:ext cx="2696054" cy="44679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Tree>
    <p:extLst>
      <p:ext uri="{BB962C8B-B14F-4D97-AF65-F5344CB8AC3E}">
        <p14:creationId xmlns:p14="http://schemas.microsoft.com/office/powerpoint/2010/main" val="3785138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14" presetClass="entr" presetSubtype="10" fill="hold"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0" dur="500"/>
                                        <p:tgtEl>
                                          <p:spTgt spid="9">
                                            <p:txEl>
                                              <p:pRg st="0" end="0"/>
                                            </p:txEl>
                                          </p:spTgt>
                                        </p:tgtEl>
                                      </p:cBhvr>
                                    </p:animEffect>
                                  </p:childTnLst>
                                </p:cTn>
                              </p:par>
                            </p:childTnLst>
                          </p:cTn>
                        </p:par>
                        <p:par>
                          <p:cTn id="21" fill="hold">
                            <p:stCondLst>
                              <p:cond delay="2250"/>
                            </p:stCondLst>
                            <p:childTnLst>
                              <p:par>
                                <p:cTn id="22" presetID="14" presetClass="entr" presetSubtype="10" fill="hold" nodeType="after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4" dur="500"/>
                                        <p:tgtEl>
                                          <p:spTgt spid="9">
                                            <p:txEl>
                                              <p:pRg st="1" end="1"/>
                                            </p:txEl>
                                          </p:spTgt>
                                        </p:tgtEl>
                                      </p:cBhvr>
                                    </p:animEffect>
                                  </p:childTnLst>
                                </p:cTn>
                              </p:par>
                            </p:childTnLst>
                          </p:cTn>
                        </p:par>
                        <p:par>
                          <p:cTn id="25" fill="hold">
                            <p:stCondLst>
                              <p:cond delay="2750"/>
                            </p:stCondLst>
                            <p:childTnLst>
                              <p:par>
                                <p:cTn id="26" presetID="14" presetClass="entr" presetSubtype="10" fill="hold" nodeType="after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34519" y="476042"/>
            <a:ext cx="7004853" cy="591015"/>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Besaran</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2"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678016" y="1590543"/>
            <a:ext cx="699844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en-US" sz="1600" dirty="0">
                <a:latin typeface="Calibri" panose="020F0502020204030204" pitchFamily="34" charset="0"/>
                <a:ea typeface="Calibri" panose="020F0502020204030204" pitchFamily="34" charset="0"/>
                <a:cs typeface="Calibri" panose="020F0502020204030204" pitchFamily="34" charset="0"/>
              </a:rPr>
              <a:t> </a:t>
            </a:r>
            <a:endParaRPr lang="id-ID"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Oval 1">
            <a:extLst>
              <a:ext uri="{FF2B5EF4-FFF2-40B4-BE49-F238E27FC236}">
                <a16:creationId xmlns:a16="http://schemas.microsoft.com/office/drawing/2014/main" id="{E3EC5428-A830-4431-A672-BBB3777CC77D}"/>
              </a:ext>
            </a:extLst>
          </p:cNvPr>
          <p:cNvSpPr/>
          <p:nvPr/>
        </p:nvSpPr>
        <p:spPr>
          <a:xfrm>
            <a:off x="1331640" y="2103685"/>
            <a:ext cx="936104" cy="9361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dirty="0"/>
          </a:p>
        </p:txBody>
      </p:sp>
      <p:sp>
        <p:nvSpPr>
          <p:cNvPr id="3" name="TextBox 2">
            <a:extLst>
              <a:ext uri="{FF2B5EF4-FFF2-40B4-BE49-F238E27FC236}">
                <a16:creationId xmlns:a16="http://schemas.microsoft.com/office/drawing/2014/main" id="{8A86EC3A-41EB-4FE3-B74E-F40032EBFF4F}"/>
              </a:ext>
            </a:extLst>
          </p:cNvPr>
          <p:cNvSpPr txBox="1"/>
          <p:nvPr/>
        </p:nvSpPr>
        <p:spPr>
          <a:xfrm>
            <a:off x="1115616" y="2387084"/>
            <a:ext cx="1368152" cy="369332"/>
          </a:xfrm>
          <a:prstGeom prst="rect">
            <a:avLst/>
          </a:prstGeom>
          <a:noFill/>
        </p:spPr>
        <p:txBody>
          <a:bodyPr wrap="square" rtlCol="0">
            <a:spAutoFit/>
          </a:bodyPr>
          <a:lstStyle/>
          <a:p>
            <a:pPr algn="ctr"/>
            <a:r>
              <a:rPr lang="en-US" dirty="0"/>
              <a:t>BESARAN</a:t>
            </a:r>
            <a:endParaRPr lang="en-ID" dirty="0"/>
          </a:p>
        </p:txBody>
      </p:sp>
      <p:grpSp>
        <p:nvGrpSpPr>
          <p:cNvPr id="40" name="Group 39">
            <a:extLst>
              <a:ext uri="{FF2B5EF4-FFF2-40B4-BE49-F238E27FC236}">
                <a16:creationId xmlns:a16="http://schemas.microsoft.com/office/drawing/2014/main" id="{3E5AF5C5-8599-4769-AD4E-3E0F1F6C0D1B}"/>
              </a:ext>
            </a:extLst>
          </p:cNvPr>
          <p:cNvGrpSpPr/>
          <p:nvPr/>
        </p:nvGrpSpPr>
        <p:grpSpPr>
          <a:xfrm>
            <a:off x="2947590" y="1203598"/>
            <a:ext cx="1440160" cy="936131"/>
            <a:chOff x="2947590" y="1203598"/>
            <a:chExt cx="1440160" cy="936131"/>
          </a:xfrm>
        </p:grpSpPr>
        <p:sp>
          <p:nvSpPr>
            <p:cNvPr id="19" name="Oval 18">
              <a:extLst>
                <a:ext uri="{FF2B5EF4-FFF2-40B4-BE49-F238E27FC236}">
                  <a16:creationId xmlns:a16="http://schemas.microsoft.com/office/drawing/2014/main" id="{027ADAFB-7DCC-4A36-A43D-9914669EFBC7}"/>
                </a:ext>
              </a:extLst>
            </p:cNvPr>
            <p:cNvSpPr/>
            <p:nvPr/>
          </p:nvSpPr>
          <p:spPr>
            <a:xfrm>
              <a:off x="3203848" y="1203598"/>
              <a:ext cx="936104" cy="9361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dirty="0"/>
            </a:p>
          </p:txBody>
        </p:sp>
        <p:sp>
          <p:nvSpPr>
            <p:cNvPr id="6" name="TextBox 5">
              <a:extLst>
                <a:ext uri="{FF2B5EF4-FFF2-40B4-BE49-F238E27FC236}">
                  <a16:creationId xmlns:a16="http://schemas.microsoft.com/office/drawing/2014/main" id="{38651D49-6BEF-4230-B73E-6E36463280D7}"/>
                </a:ext>
              </a:extLst>
            </p:cNvPr>
            <p:cNvSpPr txBox="1"/>
            <p:nvPr/>
          </p:nvSpPr>
          <p:spPr>
            <a:xfrm>
              <a:off x="2947590" y="1521543"/>
              <a:ext cx="1440160" cy="307777"/>
            </a:xfrm>
            <a:prstGeom prst="rect">
              <a:avLst/>
            </a:prstGeom>
            <a:noFill/>
          </p:spPr>
          <p:txBody>
            <a:bodyPr wrap="square" rtlCol="0">
              <a:spAutoFit/>
            </a:bodyPr>
            <a:lstStyle/>
            <a:p>
              <a:pPr algn="ctr"/>
              <a:r>
                <a:rPr lang="en-US" sz="1400" dirty="0" err="1"/>
                <a:t>Konsepsual</a:t>
              </a:r>
              <a:endParaRPr lang="en-ID" sz="1400" dirty="0"/>
            </a:p>
          </p:txBody>
        </p:sp>
      </p:grpSp>
      <p:grpSp>
        <p:nvGrpSpPr>
          <p:cNvPr id="41" name="Group 40">
            <a:extLst>
              <a:ext uri="{FF2B5EF4-FFF2-40B4-BE49-F238E27FC236}">
                <a16:creationId xmlns:a16="http://schemas.microsoft.com/office/drawing/2014/main" id="{FE908A77-24CB-41EE-97DE-B52C1F874FF8}"/>
              </a:ext>
            </a:extLst>
          </p:cNvPr>
          <p:cNvGrpSpPr/>
          <p:nvPr/>
        </p:nvGrpSpPr>
        <p:grpSpPr>
          <a:xfrm>
            <a:off x="2947590" y="2109364"/>
            <a:ext cx="1440160" cy="936131"/>
            <a:chOff x="2947590" y="2109364"/>
            <a:chExt cx="1440160" cy="936131"/>
          </a:xfrm>
        </p:grpSpPr>
        <p:sp>
          <p:nvSpPr>
            <p:cNvPr id="20" name="Oval 19">
              <a:extLst>
                <a:ext uri="{FF2B5EF4-FFF2-40B4-BE49-F238E27FC236}">
                  <a16:creationId xmlns:a16="http://schemas.microsoft.com/office/drawing/2014/main" id="{B3786435-48D9-489A-8F70-DC47A4A873A0}"/>
                </a:ext>
              </a:extLst>
            </p:cNvPr>
            <p:cNvSpPr/>
            <p:nvPr/>
          </p:nvSpPr>
          <p:spPr>
            <a:xfrm>
              <a:off x="3201733" y="2109364"/>
              <a:ext cx="936104" cy="9361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dirty="0"/>
            </a:p>
          </p:txBody>
        </p:sp>
        <p:sp>
          <p:nvSpPr>
            <p:cNvPr id="23" name="TextBox 22">
              <a:extLst>
                <a:ext uri="{FF2B5EF4-FFF2-40B4-BE49-F238E27FC236}">
                  <a16:creationId xmlns:a16="http://schemas.microsoft.com/office/drawing/2014/main" id="{46B822B9-FB80-43BE-AB68-BBCF11497FE3}"/>
                </a:ext>
              </a:extLst>
            </p:cNvPr>
            <p:cNvSpPr txBox="1"/>
            <p:nvPr/>
          </p:nvSpPr>
          <p:spPr>
            <a:xfrm>
              <a:off x="2947590" y="2423541"/>
              <a:ext cx="1440160" cy="307777"/>
            </a:xfrm>
            <a:prstGeom prst="rect">
              <a:avLst/>
            </a:prstGeom>
            <a:noFill/>
          </p:spPr>
          <p:txBody>
            <a:bodyPr wrap="square" rtlCol="0">
              <a:spAutoFit/>
            </a:bodyPr>
            <a:lstStyle/>
            <a:p>
              <a:pPr algn="ctr"/>
              <a:r>
                <a:rPr lang="en-US" sz="1400" dirty="0" err="1"/>
                <a:t>Matematis</a:t>
              </a:r>
              <a:endParaRPr lang="en-ID" sz="1400" dirty="0"/>
            </a:p>
          </p:txBody>
        </p:sp>
      </p:grpSp>
      <p:grpSp>
        <p:nvGrpSpPr>
          <p:cNvPr id="63" name="Group 62">
            <a:extLst>
              <a:ext uri="{FF2B5EF4-FFF2-40B4-BE49-F238E27FC236}">
                <a16:creationId xmlns:a16="http://schemas.microsoft.com/office/drawing/2014/main" id="{90832D1D-9DCC-4C0C-AC4D-A77C2C493508}"/>
              </a:ext>
            </a:extLst>
          </p:cNvPr>
          <p:cNvGrpSpPr/>
          <p:nvPr/>
        </p:nvGrpSpPr>
        <p:grpSpPr>
          <a:xfrm>
            <a:off x="3199618" y="3015130"/>
            <a:ext cx="936104" cy="936131"/>
            <a:chOff x="3199618" y="3015130"/>
            <a:chExt cx="936104" cy="936131"/>
          </a:xfrm>
        </p:grpSpPr>
        <p:sp>
          <p:nvSpPr>
            <p:cNvPr id="22" name="Oval 21">
              <a:extLst>
                <a:ext uri="{FF2B5EF4-FFF2-40B4-BE49-F238E27FC236}">
                  <a16:creationId xmlns:a16="http://schemas.microsoft.com/office/drawing/2014/main" id="{2EB74212-E2E6-4B31-A792-FF9500D8901F}"/>
                </a:ext>
              </a:extLst>
            </p:cNvPr>
            <p:cNvSpPr/>
            <p:nvPr/>
          </p:nvSpPr>
          <p:spPr>
            <a:xfrm>
              <a:off x="3199618" y="3015130"/>
              <a:ext cx="936104" cy="936131"/>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dirty="0"/>
            </a:p>
          </p:txBody>
        </p:sp>
        <p:sp>
          <p:nvSpPr>
            <p:cNvPr id="24" name="TextBox 23">
              <a:extLst>
                <a:ext uri="{FF2B5EF4-FFF2-40B4-BE49-F238E27FC236}">
                  <a16:creationId xmlns:a16="http://schemas.microsoft.com/office/drawing/2014/main" id="{E7E8AFF0-3CE2-46E9-8406-933BD7A3B7B2}"/>
                </a:ext>
              </a:extLst>
            </p:cNvPr>
            <p:cNvSpPr txBox="1"/>
            <p:nvPr/>
          </p:nvSpPr>
          <p:spPr>
            <a:xfrm>
              <a:off x="3199618" y="3221585"/>
              <a:ext cx="936104" cy="523220"/>
            </a:xfrm>
            <a:prstGeom prst="rect">
              <a:avLst/>
            </a:prstGeom>
            <a:noFill/>
          </p:spPr>
          <p:txBody>
            <a:bodyPr wrap="square" rtlCol="0">
              <a:spAutoFit/>
            </a:bodyPr>
            <a:lstStyle/>
            <a:p>
              <a:pPr algn="ctr"/>
              <a:r>
                <a:rPr lang="en-US" sz="1400" dirty="0" err="1"/>
                <a:t>Jenis</a:t>
              </a:r>
              <a:r>
                <a:rPr lang="en-US" sz="1400" dirty="0"/>
                <a:t> </a:t>
              </a:r>
              <a:r>
                <a:rPr lang="en-US" sz="1400" dirty="0" err="1"/>
                <a:t>Atribut</a:t>
              </a:r>
              <a:endParaRPr lang="en-ID" sz="1400" dirty="0"/>
            </a:p>
          </p:txBody>
        </p:sp>
      </p:grpSp>
      <p:cxnSp>
        <p:nvCxnSpPr>
          <p:cNvPr id="8" name="Straight Arrow Connector 7">
            <a:extLst>
              <a:ext uri="{FF2B5EF4-FFF2-40B4-BE49-F238E27FC236}">
                <a16:creationId xmlns:a16="http://schemas.microsoft.com/office/drawing/2014/main" id="{929A9F15-2F8F-4CBE-BB1A-72A40113C459}"/>
              </a:ext>
            </a:extLst>
          </p:cNvPr>
          <p:cNvCxnSpPr/>
          <p:nvPr/>
        </p:nvCxnSpPr>
        <p:spPr>
          <a:xfrm flipV="1">
            <a:off x="2267744" y="1671663"/>
            <a:ext cx="931874" cy="9000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A2C9A6-B2FA-4BB0-9544-AA5B839F768D}"/>
              </a:ext>
            </a:extLst>
          </p:cNvPr>
          <p:cNvCxnSpPr>
            <a:endCxn id="24" idx="1"/>
          </p:cNvCxnSpPr>
          <p:nvPr/>
        </p:nvCxnSpPr>
        <p:spPr>
          <a:xfrm>
            <a:off x="2267744" y="2571750"/>
            <a:ext cx="931874" cy="9114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55972B-0A2F-433A-BA0B-E9105E842E16}"/>
              </a:ext>
            </a:extLst>
          </p:cNvPr>
          <p:cNvCxnSpPr/>
          <p:nvPr/>
        </p:nvCxnSpPr>
        <p:spPr>
          <a:xfrm flipV="1">
            <a:off x="2267744" y="2568911"/>
            <a:ext cx="931874" cy="2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68F431B-0DA8-46FA-9CBC-6DAA7E538BA6}"/>
              </a:ext>
            </a:extLst>
          </p:cNvPr>
          <p:cNvCxnSpPr>
            <a:cxnSpLocks/>
          </p:cNvCxnSpPr>
          <p:nvPr/>
        </p:nvCxnSpPr>
        <p:spPr>
          <a:xfrm flipV="1">
            <a:off x="4135722" y="1372875"/>
            <a:ext cx="711116" cy="298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5F08609-D3AE-4153-BCF9-E8EF0B2D174B}"/>
              </a:ext>
            </a:extLst>
          </p:cNvPr>
          <p:cNvSpPr txBox="1"/>
          <p:nvPr/>
        </p:nvSpPr>
        <p:spPr>
          <a:xfrm>
            <a:off x="4846838" y="1184199"/>
            <a:ext cx="2968383" cy="338554"/>
          </a:xfrm>
          <a:prstGeom prst="rect">
            <a:avLst/>
          </a:prstGeom>
          <a:noFill/>
        </p:spPr>
        <p:txBody>
          <a:bodyPr wrap="square" rtlCol="0">
            <a:spAutoFit/>
          </a:bodyPr>
          <a:lstStyle/>
          <a:p>
            <a:r>
              <a:rPr lang="en-US" sz="1600" b="1" dirty="0" err="1">
                <a:solidFill>
                  <a:schemeClr val="tx2">
                    <a:lumMod val="60000"/>
                    <a:lumOff val="40000"/>
                  </a:schemeClr>
                </a:solidFill>
              </a:rPr>
              <a:t>Besaran</a:t>
            </a:r>
            <a:r>
              <a:rPr lang="en-US" sz="1600" b="1" dirty="0">
                <a:solidFill>
                  <a:schemeClr val="tx2">
                    <a:lumMod val="60000"/>
                    <a:lumOff val="40000"/>
                  </a:schemeClr>
                </a:solidFill>
              </a:rPr>
              <a:t> </a:t>
            </a:r>
            <a:r>
              <a:rPr lang="en-US" sz="1600" b="1" dirty="0" err="1">
                <a:solidFill>
                  <a:schemeClr val="tx2">
                    <a:lumMod val="60000"/>
                    <a:lumOff val="40000"/>
                  </a:schemeClr>
                </a:solidFill>
              </a:rPr>
              <a:t>Pokok</a:t>
            </a:r>
            <a:endParaRPr lang="en-US" sz="1600" b="1" dirty="0">
              <a:solidFill>
                <a:schemeClr val="tx2">
                  <a:lumMod val="60000"/>
                  <a:lumOff val="40000"/>
                </a:schemeClr>
              </a:solidFill>
            </a:endParaRPr>
          </a:p>
        </p:txBody>
      </p:sp>
      <p:cxnSp>
        <p:nvCxnSpPr>
          <p:cNvPr id="35" name="Straight Arrow Connector 34">
            <a:extLst>
              <a:ext uri="{FF2B5EF4-FFF2-40B4-BE49-F238E27FC236}">
                <a16:creationId xmlns:a16="http://schemas.microsoft.com/office/drawing/2014/main" id="{0C856A70-A521-4560-A0C0-15059ED2656C}"/>
              </a:ext>
            </a:extLst>
          </p:cNvPr>
          <p:cNvCxnSpPr/>
          <p:nvPr/>
        </p:nvCxnSpPr>
        <p:spPr>
          <a:xfrm>
            <a:off x="4135722" y="1671663"/>
            <a:ext cx="711116" cy="1754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A955AA0-D808-4740-A143-AC16A58BE579}"/>
              </a:ext>
            </a:extLst>
          </p:cNvPr>
          <p:cNvSpPr txBox="1"/>
          <p:nvPr/>
        </p:nvSpPr>
        <p:spPr>
          <a:xfrm>
            <a:off x="4846837" y="1659294"/>
            <a:ext cx="2968383" cy="338554"/>
          </a:xfrm>
          <a:prstGeom prst="rect">
            <a:avLst/>
          </a:prstGeom>
          <a:noFill/>
        </p:spPr>
        <p:txBody>
          <a:bodyPr wrap="square" rtlCol="0">
            <a:spAutoFit/>
          </a:bodyPr>
          <a:lstStyle/>
          <a:p>
            <a:r>
              <a:rPr lang="en-US" sz="1600" b="1" dirty="0" err="1">
                <a:solidFill>
                  <a:schemeClr val="tx2">
                    <a:lumMod val="60000"/>
                    <a:lumOff val="40000"/>
                  </a:schemeClr>
                </a:solidFill>
              </a:rPr>
              <a:t>Besaran</a:t>
            </a:r>
            <a:r>
              <a:rPr lang="en-US" sz="1600" b="1" dirty="0">
                <a:solidFill>
                  <a:schemeClr val="tx2">
                    <a:lumMod val="60000"/>
                    <a:lumOff val="40000"/>
                  </a:schemeClr>
                </a:solidFill>
              </a:rPr>
              <a:t> </a:t>
            </a:r>
            <a:r>
              <a:rPr lang="en-US" sz="1600" b="1" dirty="0" err="1">
                <a:solidFill>
                  <a:schemeClr val="tx2">
                    <a:lumMod val="60000"/>
                    <a:lumOff val="40000"/>
                  </a:schemeClr>
                </a:solidFill>
              </a:rPr>
              <a:t>Turunan</a:t>
            </a:r>
            <a:endParaRPr lang="en-US" sz="1600" b="1" dirty="0">
              <a:solidFill>
                <a:schemeClr val="tx2">
                  <a:lumMod val="60000"/>
                  <a:lumOff val="40000"/>
                </a:schemeClr>
              </a:solidFill>
            </a:endParaRPr>
          </a:p>
        </p:txBody>
      </p:sp>
      <p:cxnSp>
        <p:nvCxnSpPr>
          <p:cNvPr id="43" name="Straight Arrow Connector 42">
            <a:extLst>
              <a:ext uri="{FF2B5EF4-FFF2-40B4-BE49-F238E27FC236}">
                <a16:creationId xmlns:a16="http://schemas.microsoft.com/office/drawing/2014/main" id="{A452C712-AF83-4566-9D47-BE5D77D7FE61}"/>
              </a:ext>
            </a:extLst>
          </p:cNvPr>
          <p:cNvCxnSpPr>
            <a:cxnSpLocks/>
          </p:cNvCxnSpPr>
          <p:nvPr/>
        </p:nvCxnSpPr>
        <p:spPr>
          <a:xfrm flipV="1">
            <a:off x="4139034" y="2282177"/>
            <a:ext cx="711116" cy="298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18FCB7-78EF-4D23-BEF2-4ED173B8B5A8}"/>
              </a:ext>
            </a:extLst>
          </p:cNvPr>
          <p:cNvCxnSpPr/>
          <p:nvPr/>
        </p:nvCxnSpPr>
        <p:spPr>
          <a:xfrm>
            <a:off x="4139034" y="2580965"/>
            <a:ext cx="711116" cy="1754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32B85B-4622-40F5-9F6C-5F1FF7DC9376}"/>
              </a:ext>
            </a:extLst>
          </p:cNvPr>
          <p:cNvSpPr txBox="1"/>
          <p:nvPr/>
        </p:nvSpPr>
        <p:spPr>
          <a:xfrm>
            <a:off x="4846837" y="2107221"/>
            <a:ext cx="2968383" cy="338554"/>
          </a:xfrm>
          <a:prstGeom prst="rect">
            <a:avLst/>
          </a:prstGeom>
          <a:noFill/>
        </p:spPr>
        <p:txBody>
          <a:bodyPr wrap="square" rtlCol="0">
            <a:spAutoFit/>
          </a:bodyPr>
          <a:lstStyle/>
          <a:p>
            <a:r>
              <a:rPr lang="en-US" sz="1600" b="1" dirty="0" err="1">
                <a:solidFill>
                  <a:schemeClr val="accent3"/>
                </a:solidFill>
              </a:rPr>
              <a:t>Besaran</a:t>
            </a:r>
            <a:r>
              <a:rPr lang="en-US" sz="1600" b="1" dirty="0">
                <a:solidFill>
                  <a:schemeClr val="accent3"/>
                </a:solidFill>
              </a:rPr>
              <a:t> </a:t>
            </a:r>
            <a:r>
              <a:rPr lang="en-US" sz="1600" b="1" dirty="0" err="1">
                <a:solidFill>
                  <a:schemeClr val="accent3"/>
                </a:solidFill>
              </a:rPr>
              <a:t>Skalar</a:t>
            </a:r>
            <a:endParaRPr lang="en-US" sz="1600" b="1" dirty="0">
              <a:solidFill>
                <a:schemeClr val="accent3"/>
              </a:solidFill>
            </a:endParaRPr>
          </a:p>
        </p:txBody>
      </p:sp>
      <p:sp>
        <p:nvSpPr>
          <p:cNvPr id="46" name="TextBox 45">
            <a:extLst>
              <a:ext uri="{FF2B5EF4-FFF2-40B4-BE49-F238E27FC236}">
                <a16:creationId xmlns:a16="http://schemas.microsoft.com/office/drawing/2014/main" id="{F8E918B7-7F6A-49C9-AA2D-BEF8734C4CD0}"/>
              </a:ext>
            </a:extLst>
          </p:cNvPr>
          <p:cNvSpPr txBox="1"/>
          <p:nvPr/>
        </p:nvSpPr>
        <p:spPr>
          <a:xfrm>
            <a:off x="4843977" y="2584501"/>
            <a:ext cx="2968383" cy="338554"/>
          </a:xfrm>
          <a:prstGeom prst="rect">
            <a:avLst/>
          </a:prstGeom>
          <a:noFill/>
        </p:spPr>
        <p:txBody>
          <a:bodyPr wrap="square" rtlCol="0">
            <a:spAutoFit/>
          </a:bodyPr>
          <a:lstStyle/>
          <a:p>
            <a:r>
              <a:rPr lang="en-US" sz="1600" b="1" dirty="0" err="1">
                <a:solidFill>
                  <a:schemeClr val="accent3"/>
                </a:solidFill>
              </a:rPr>
              <a:t>Besaran</a:t>
            </a:r>
            <a:r>
              <a:rPr lang="en-US" sz="1600" b="1" dirty="0">
                <a:solidFill>
                  <a:schemeClr val="accent3"/>
                </a:solidFill>
              </a:rPr>
              <a:t> </a:t>
            </a:r>
            <a:r>
              <a:rPr lang="en-US" sz="1600" b="1" dirty="0" err="1">
                <a:solidFill>
                  <a:schemeClr val="accent3"/>
                </a:solidFill>
              </a:rPr>
              <a:t>Vektor</a:t>
            </a:r>
            <a:endParaRPr lang="en-US" sz="1600" b="1" dirty="0">
              <a:solidFill>
                <a:schemeClr val="accent3"/>
              </a:solidFill>
            </a:endParaRPr>
          </a:p>
        </p:txBody>
      </p:sp>
      <p:cxnSp>
        <p:nvCxnSpPr>
          <p:cNvPr id="48" name="Straight Arrow Connector 47">
            <a:extLst>
              <a:ext uri="{FF2B5EF4-FFF2-40B4-BE49-F238E27FC236}">
                <a16:creationId xmlns:a16="http://schemas.microsoft.com/office/drawing/2014/main" id="{96D8E4B9-5F84-47D3-B8FC-359C93A9DC02}"/>
              </a:ext>
            </a:extLst>
          </p:cNvPr>
          <p:cNvCxnSpPr>
            <a:cxnSpLocks/>
          </p:cNvCxnSpPr>
          <p:nvPr/>
        </p:nvCxnSpPr>
        <p:spPr>
          <a:xfrm flipV="1">
            <a:off x="4140456" y="2283806"/>
            <a:ext cx="711116" cy="29878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90DDBF8-D1AA-4A93-88C8-FF6CBE8C5AEC}"/>
              </a:ext>
            </a:extLst>
          </p:cNvPr>
          <p:cNvCxnSpPr/>
          <p:nvPr/>
        </p:nvCxnSpPr>
        <p:spPr>
          <a:xfrm>
            <a:off x="4140456" y="2582594"/>
            <a:ext cx="711116" cy="17545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932036A-1FA0-4889-A0ED-0C071576835A}"/>
              </a:ext>
            </a:extLst>
          </p:cNvPr>
          <p:cNvCxnSpPr>
            <a:cxnSpLocks/>
          </p:cNvCxnSpPr>
          <p:nvPr/>
        </p:nvCxnSpPr>
        <p:spPr>
          <a:xfrm flipV="1">
            <a:off x="4151187" y="3221531"/>
            <a:ext cx="711116" cy="2987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A35F47-CC6C-4F12-AEA2-B17F4285900E}"/>
              </a:ext>
            </a:extLst>
          </p:cNvPr>
          <p:cNvCxnSpPr/>
          <p:nvPr/>
        </p:nvCxnSpPr>
        <p:spPr>
          <a:xfrm>
            <a:off x="4151187" y="3520319"/>
            <a:ext cx="711116" cy="17545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048B8AD-0A0F-4BF3-9F39-A740E33D5965}"/>
              </a:ext>
            </a:extLst>
          </p:cNvPr>
          <p:cNvSpPr txBox="1"/>
          <p:nvPr/>
        </p:nvSpPr>
        <p:spPr>
          <a:xfrm>
            <a:off x="4851572" y="3047987"/>
            <a:ext cx="2968383" cy="338554"/>
          </a:xfrm>
          <a:prstGeom prst="rect">
            <a:avLst/>
          </a:prstGeom>
          <a:noFill/>
        </p:spPr>
        <p:txBody>
          <a:bodyPr wrap="square" rtlCol="0">
            <a:spAutoFit/>
          </a:bodyPr>
          <a:lstStyle/>
          <a:p>
            <a:r>
              <a:rPr lang="en-US" sz="1600" b="1" dirty="0" err="1">
                <a:solidFill>
                  <a:schemeClr val="accent2"/>
                </a:solidFill>
              </a:rPr>
              <a:t>Besaran</a:t>
            </a:r>
            <a:r>
              <a:rPr lang="en-US" sz="1600" b="1" dirty="0">
                <a:solidFill>
                  <a:schemeClr val="accent2"/>
                </a:solidFill>
              </a:rPr>
              <a:t> </a:t>
            </a:r>
            <a:r>
              <a:rPr lang="en-US" sz="1600" b="1" dirty="0" err="1">
                <a:solidFill>
                  <a:schemeClr val="accent2"/>
                </a:solidFill>
              </a:rPr>
              <a:t>Fisis</a:t>
            </a:r>
            <a:endParaRPr lang="en-US" sz="1600" b="1" dirty="0">
              <a:solidFill>
                <a:schemeClr val="accent2"/>
              </a:solidFill>
            </a:endParaRPr>
          </a:p>
        </p:txBody>
      </p:sp>
      <p:sp>
        <p:nvSpPr>
          <p:cNvPr id="58" name="TextBox 57">
            <a:extLst>
              <a:ext uri="{FF2B5EF4-FFF2-40B4-BE49-F238E27FC236}">
                <a16:creationId xmlns:a16="http://schemas.microsoft.com/office/drawing/2014/main" id="{A9E951B7-3A97-44B6-8091-2B0615D65F92}"/>
              </a:ext>
            </a:extLst>
          </p:cNvPr>
          <p:cNvSpPr txBox="1"/>
          <p:nvPr/>
        </p:nvSpPr>
        <p:spPr>
          <a:xfrm>
            <a:off x="4862303" y="3515740"/>
            <a:ext cx="2968383" cy="338554"/>
          </a:xfrm>
          <a:prstGeom prst="rect">
            <a:avLst/>
          </a:prstGeom>
          <a:noFill/>
        </p:spPr>
        <p:txBody>
          <a:bodyPr wrap="square" rtlCol="0">
            <a:spAutoFit/>
          </a:bodyPr>
          <a:lstStyle/>
          <a:p>
            <a:r>
              <a:rPr lang="en-US" sz="1600" b="1" dirty="0" err="1">
                <a:solidFill>
                  <a:schemeClr val="accent2"/>
                </a:solidFill>
              </a:rPr>
              <a:t>Besaran</a:t>
            </a:r>
            <a:r>
              <a:rPr lang="en-US" sz="1600" b="1" dirty="0">
                <a:solidFill>
                  <a:schemeClr val="accent2"/>
                </a:solidFill>
              </a:rPr>
              <a:t> Non-</a:t>
            </a:r>
            <a:r>
              <a:rPr lang="en-US" sz="1600" b="1" dirty="0" err="1">
                <a:solidFill>
                  <a:schemeClr val="accent2"/>
                </a:solidFill>
              </a:rPr>
              <a:t>Fisis</a:t>
            </a:r>
            <a:endParaRPr lang="en-US" sz="1600" b="1" dirty="0">
              <a:solidFill>
                <a:schemeClr val="accent2"/>
              </a:solidFill>
            </a:endParaRPr>
          </a:p>
        </p:txBody>
      </p:sp>
      <p:cxnSp>
        <p:nvCxnSpPr>
          <p:cNvPr id="64" name="Straight Arrow Connector 63">
            <a:extLst>
              <a:ext uri="{FF2B5EF4-FFF2-40B4-BE49-F238E27FC236}">
                <a16:creationId xmlns:a16="http://schemas.microsoft.com/office/drawing/2014/main" id="{954BEFF5-5EF9-4854-8299-8240EA8B6FF8}"/>
              </a:ext>
            </a:extLst>
          </p:cNvPr>
          <p:cNvCxnSpPr>
            <a:cxnSpLocks/>
          </p:cNvCxnSpPr>
          <p:nvPr/>
        </p:nvCxnSpPr>
        <p:spPr>
          <a:xfrm flipV="1">
            <a:off x="4140456" y="2284196"/>
            <a:ext cx="711116" cy="29878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5EFB618-5217-4785-B17F-F5101EEBDCC2}"/>
              </a:ext>
            </a:extLst>
          </p:cNvPr>
          <p:cNvSpPr txBox="1"/>
          <p:nvPr/>
        </p:nvSpPr>
        <p:spPr>
          <a:xfrm>
            <a:off x="4843977" y="2106993"/>
            <a:ext cx="2968383" cy="338554"/>
          </a:xfrm>
          <a:prstGeom prst="rect">
            <a:avLst/>
          </a:prstGeom>
          <a:noFill/>
        </p:spPr>
        <p:txBody>
          <a:bodyPr wrap="square" rtlCol="0">
            <a:spAutoFit/>
          </a:bodyPr>
          <a:lstStyle/>
          <a:p>
            <a:r>
              <a:rPr lang="en-US" sz="1600" b="1" dirty="0" err="1">
                <a:solidFill>
                  <a:schemeClr val="accent3"/>
                </a:solidFill>
              </a:rPr>
              <a:t>Besaran</a:t>
            </a:r>
            <a:r>
              <a:rPr lang="en-US" sz="1600" b="1" dirty="0">
                <a:solidFill>
                  <a:schemeClr val="accent3"/>
                </a:solidFill>
              </a:rPr>
              <a:t> </a:t>
            </a:r>
            <a:r>
              <a:rPr lang="en-US" sz="1600" b="1" dirty="0" err="1">
                <a:solidFill>
                  <a:schemeClr val="accent3"/>
                </a:solidFill>
              </a:rPr>
              <a:t>Skalar</a:t>
            </a:r>
            <a:endParaRPr lang="en-US" sz="1600" b="1" dirty="0">
              <a:solidFill>
                <a:schemeClr val="accent3"/>
              </a:solidFill>
            </a:endParaRPr>
          </a:p>
        </p:txBody>
      </p:sp>
      <p:cxnSp>
        <p:nvCxnSpPr>
          <p:cNvPr id="66" name="Straight Arrow Connector 65">
            <a:extLst>
              <a:ext uri="{FF2B5EF4-FFF2-40B4-BE49-F238E27FC236}">
                <a16:creationId xmlns:a16="http://schemas.microsoft.com/office/drawing/2014/main" id="{FE9EA3D8-A72A-4176-AB54-5C34F78F9C43}"/>
              </a:ext>
            </a:extLst>
          </p:cNvPr>
          <p:cNvCxnSpPr/>
          <p:nvPr/>
        </p:nvCxnSpPr>
        <p:spPr>
          <a:xfrm>
            <a:off x="4137596" y="2582366"/>
            <a:ext cx="711116" cy="17545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8630532-24E5-4B61-8377-58B0A292D3CF}"/>
              </a:ext>
            </a:extLst>
          </p:cNvPr>
          <p:cNvCxnSpPr>
            <a:cxnSpLocks/>
          </p:cNvCxnSpPr>
          <p:nvPr/>
        </p:nvCxnSpPr>
        <p:spPr>
          <a:xfrm flipV="1">
            <a:off x="4137596" y="2283968"/>
            <a:ext cx="711116" cy="29878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8305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F1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925" t="2401" r="16138" b="8001"/>
          <a:stretch/>
        </p:blipFill>
        <p:spPr>
          <a:xfrm>
            <a:off x="1619672" y="22120"/>
            <a:ext cx="6182228" cy="4654854"/>
          </a:xfrm>
          <a:prstGeom prst="rect">
            <a:avLst/>
          </a:prstGeom>
        </p:spPr>
      </p:pic>
      <p:grpSp>
        <p:nvGrpSpPr>
          <p:cNvPr id="4" name="Group 3"/>
          <p:cNvGrpSpPr/>
          <p:nvPr/>
        </p:nvGrpSpPr>
        <p:grpSpPr>
          <a:xfrm rot="21348299">
            <a:off x="2284438" y="431983"/>
            <a:ext cx="4519987" cy="621957"/>
            <a:chOff x="327640" y="168538"/>
            <a:chExt cx="4519987" cy="621957"/>
          </a:xfrm>
        </p:grpSpPr>
        <p:grpSp>
          <p:nvGrpSpPr>
            <p:cNvPr id="5" name="Group 4">
              <a:extLst>
                <a:ext uri="{FF2B5EF4-FFF2-40B4-BE49-F238E27FC236}">
                  <a16:creationId xmlns:a16="http://schemas.microsoft.com/office/drawing/2014/main" id="{9CF266A2-6451-4753-8CB3-556E57BFBEAB}"/>
                </a:ext>
              </a:extLst>
            </p:cNvPr>
            <p:cNvGrpSpPr/>
            <p:nvPr/>
          </p:nvGrpSpPr>
          <p:grpSpPr>
            <a:xfrm>
              <a:off x="327640" y="168538"/>
              <a:ext cx="4519987" cy="621957"/>
              <a:chOff x="914399" y="132142"/>
              <a:chExt cx="4519987" cy="621957"/>
            </a:xfrm>
          </p:grpSpPr>
          <p:sp>
            <p:nvSpPr>
              <p:cNvPr id="7" name="正方形/長方形 15">
                <a:extLst>
                  <a:ext uri="{FF2B5EF4-FFF2-40B4-BE49-F238E27FC236}">
                    <a16:creationId xmlns:a16="http://schemas.microsoft.com/office/drawing/2014/main" id="{2E47E29C-070C-452A-A721-5D7147939A1E}"/>
                  </a:ext>
                </a:extLst>
              </p:cNvPr>
              <p:cNvSpPr/>
              <p:nvPr/>
            </p:nvSpPr>
            <p:spPr>
              <a:xfrm>
                <a:off x="1005737" y="701032"/>
                <a:ext cx="2856070" cy="53067"/>
              </a:xfrm>
              <a:prstGeom prst="rect">
                <a:avLst/>
              </a:prstGeom>
              <a:solidFill>
                <a:schemeClr val="accent1">
                  <a:lumMod val="60000"/>
                  <a:lumOff val="40000"/>
                </a:schemeClr>
              </a:solidFill>
              <a:ln w="25400" cap="flat" cmpd="sng" algn="ctr">
                <a:noFill/>
                <a:prstDash val="solid"/>
              </a:ln>
              <a:effectLst/>
            </p:spPr>
            <p:txBody>
              <a:bodyPr rtlCol="0" anchor="ctr"/>
              <a:lstStyle/>
              <a:p>
                <a:pPr algn="ctr" defTabSz="914378">
                  <a:defRPr/>
                </a:pPr>
                <a:endParaRPr kumimoji="1" lang="ja-JP" altLang="en-US" kern="0">
                  <a:solidFill>
                    <a:sysClr val="window" lastClr="FFFFFF"/>
                  </a:solidFill>
                  <a:latin typeface="Open Sans"/>
                </a:endParaRPr>
              </a:p>
            </p:txBody>
          </p:sp>
          <p:sp>
            <p:nvSpPr>
              <p:cNvPr id="8" name="テキスト プレースホルダー 6">
                <a:extLst>
                  <a:ext uri="{FF2B5EF4-FFF2-40B4-BE49-F238E27FC236}">
                    <a16:creationId xmlns:a16="http://schemas.microsoft.com/office/drawing/2014/main" id="{29F1066E-F0CA-45D1-9935-2C3E7B4B16BB}"/>
                  </a:ext>
                </a:extLst>
              </p:cNvPr>
              <p:cNvSpPr txBox="1">
                <a:spLocks/>
              </p:cNvSpPr>
              <p:nvPr/>
            </p:nvSpPr>
            <p:spPr>
              <a:xfrm>
                <a:off x="914399" y="132142"/>
                <a:ext cx="4519987"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a:solidFill>
                      <a:schemeClr val="tx1"/>
                    </a:solidFill>
                    <a:latin typeface="Calibri" panose="020F0502020204030204" pitchFamily="34" charset="0"/>
                  </a:rPr>
                  <a:t>TUJUAN PEMBELAJARAN</a:t>
                </a:r>
              </a:p>
            </p:txBody>
          </p:sp>
        </p:grpSp>
        <p:pic>
          <p:nvPicPr>
            <p:cNvPr id="6"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375040" flipH="1">
              <a:off x="3123931" y="314617"/>
              <a:ext cx="412389" cy="412389"/>
            </a:xfrm>
            <a:prstGeom prst="rect">
              <a:avLst/>
            </a:prstGeom>
            <a:effectLst>
              <a:outerShdw blurRad="50800" dist="38100" algn="l" rotWithShape="0">
                <a:prstClr val="black">
                  <a:alpha val="40000"/>
                </a:prstClr>
              </a:outerShdw>
            </a:effectLst>
          </p:spPr>
        </p:pic>
      </p:grpSp>
      <p:sp>
        <p:nvSpPr>
          <p:cNvPr id="9" name="Rectangle 8">
            <a:extLst>
              <a:ext uri="{FF2B5EF4-FFF2-40B4-BE49-F238E27FC236}">
                <a16:creationId xmlns:a16="http://schemas.microsoft.com/office/drawing/2014/main" id="{FB781876-F70B-492D-AB74-D4FFEB23E75A}"/>
              </a:ext>
            </a:extLst>
          </p:cNvPr>
          <p:cNvSpPr/>
          <p:nvPr/>
        </p:nvSpPr>
        <p:spPr>
          <a:xfrm rot="21390260">
            <a:off x="2350054" y="1176162"/>
            <a:ext cx="5323962" cy="3139321"/>
          </a:xfrm>
          <a:prstGeom prst="rect">
            <a:avLst/>
          </a:prstGeom>
        </p:spPr>
        <p:txBody>
          <a:bodyPr wrap="square">
            <a:spAutoFit/>
          </a:bodyPr>
          <a:lstStyle/>
          <a:p>
            <a:pPr marL="285743" indent="-285743">
              <a:buFont typeface="Wingdings" panose="05000000000000000000" pitchFamily="2" charset="2"/>
              <a:buChar char="ü"/>
            </a:pPr>
            <a:r>
              <a:rPr lang="en-US" dirty="0" err="1"/>
              <a:t>Menerapkan</a:t>
            </a:r>
            <a:r>
              <a:rPr lang="en-US" dirty="0"/>
              <a:t> </a:t>
            </a:r>
            <a:r>
              <a:rPr lang="en-US" dirty="0" err="1"/>
              <a:t>metode</a:t>
            </a:r>
            <a:r>
              <a:rPr lang="en-US" dirty="0"/>
              <a:t> </a:t>
            </a:r>
            <a:r>
              <a:rPr lang="en-US" dirty="0" err="1"/>
              <a:t>ilmiah</a:t>
            </a:r>
            <a:r>
              <a:rPr lang="en-US" dirty="0"/>
              <a:t> </a:t>
            </a:r>
            <a:r>
              <a:rPr lang="en-US" dirty="0" err="1"/>
              <a:t>dalam</a:t>
            </a:r>
            <a:r>
              <a:rPr lang="en-US" dirty="0"/>
              <a:t> </a:t>
            </a:r>
            <a:r>
              <a:rPr lang="en-US" dirty="0" err="1"/>
              <a:t>suatu</a:t>
            </a:r>
            <a:r>
              <a:rPr lang="en-US" dirty="0"/>
              <a:t> </a:t>
            </a:r>
            <a:r>
              <a:rPr lang="en-US" dirty="0" err="1"/>
              <a:t>percobaan</a:t>
            </a:r>
            <a:r>
              <a:rPr lang="en-US" dirty="0"/>
              <a:t> </a:t>
            </a:r>
            <a:r>
              <a:rPr lang="en-US" dirty="0" err="1"/>
              <a:t>dengan</a:t>
            </a:r>
            <a:r>
              <a:rPr lang="en-US" dirty="0"/>
              <a:t> </a:t>
            </a:r>
            <a:r>
              <a:rPr lang="en-US" dirty="0" err="1"/>
              <a:t>menganalisis</a:t>
            </a:r>
            <a:r>
              <a:rPr lang="en-US" dirty="0"/>
              <a:t> </a:t>
            </a:r>
            <a:r>
              <a:rPr lang="en-US" dirty="0" err="1"/>
              <a:t>keselamatan</a:t>
            </a:r>
            <a:r>
              <a:rPr lang="en-US" dirty="0"/>
              <a:t> </a:t>
            </a:r>
            <a:r>
              <a:rPr lang="en-US" dirty="0" err="1"/>
              <a:t>kerja</a:t>
            </a:r>
            <a:r>
              <a:rPr lang="en-US" dirty="0"/>
              <a:t> yang </a:t>
            </a:r>
            <a:r>
              <a:rPr lang="en-US" dirty="0" err="1"/>
              <a:t>dibutuhkan</a:t>
            </a:r>
            <a:endParaRPr lang="id-ID" dirty="0"/>
          </a:p>
          <a:p>
            <a:pPr marL="285743" indent="-285743">
              <a:buFont typeface="Wingdings" panose="05000000000000000000" pitchFamily="2" charset="2"/>
              <a:buChar char="ü"/>
            </a:pPr>
            <a:r>
              <a:rPr lang="en-US" dirty="0" err="1">
                <a:latin typeface="Calibri" panose="020F0502020204030204" pitchFamily="34" charset="0"/>
              </a:rPr>
              <a:t>Mendeskripsikan</a:t>
            </a:r>
            <a:r>
              <a:rPr lang="en-US" dirty="0">
                <a:latin typeface="Calibri" panose="020F0502020204030204" pitchFamily="34" charset="0"/>
              </a:rPr>
              <a:t> </a:t>
            </a:r>
            <a:r>
              <a:rPr lang="en-US" dirty="0" err="1">
                <a:latin typeface="Calibri" panose="020F0502020204030204" pitchFamily="34" charset="0"/>
              </a:rPr>
              <a:t>besaran</a:t>
            </a:r>
            <a:r>
              <a:rPr lang="en-US" dirty="0">
                <a:latin typeface="Calibri" panose="020F0502020204030204" pitchFamily="34" charset="0"/>
              </a:rPr>
              <a:t> </a:t>
            </a:r>
            <a:r>
              <a:rPr lang="en-US" dirty="0" err="1">
                <a:latin typeface="Calibri" panose="020F0502020204030204" pitchFamily="34" charset="0"/>
              </a:rPr>
              <a:t>fisika</a:t>
            </a:r>
            <a:r>
              <a:rPr lang="en-US" dirty="0">
                <a:latin typeface="Calibri" panose="020F0502020204030204" pitchFamily="34" charset="0"/>
              </a:rPr>
              <a:t>, </a:t>
            </a:r>
            <a:r>
              <a:rPr lang="en-US" dirty="0" err="1">
                <a:latin typeface="Calibri" panose="020F0502020204030204" pitchFamily="34" charset="0"/>
              </a:rPr>
              <a:t>besaran</a:t>
            </a:r>
            <a:r>
              <a:rPr lang="en-US" dirty="0">
                <a:latin typeface="Calibri" panose="020F0502020204030204" pitchFamily="34" charset="0"/>
              </a:rPr>
              <a:t> </a:t>
            </a:r>
            <a:r>
              <a:rPr lang="en-US" dirty="0" err="1">
                <a:latin typeface="Calibri" panose="020F0502020204030204" pitchFamily="34" charset="0"/>
              </a:rPr>
              <a:t>beserta</a:t>
            </a:r>
            <a:r>
              <a:rPr lang="en-US" dirty="0">
                <a:latin typeface="Calibri" panose="020F0502020204030204" pitchFamily="34" charset="0"/>
              </a:rPr>
              <a:t> </a:t>
            </a:r>
            <a:r>
              <a:rPr lang="en-US" dirty="0" err="1">
                <a:latin typeface="Calibri" panose="020F0502020204030204" pitchFamily="34" charset="0"/>
              </a:rPr>
              <a:t>satuan</a:t>
            </a:r>
            <a:r>
              <a:rPr lang="en-US" dirty="0">
                <a:latin typeface="Calibri" panose="020F0502020204030204" pitchFamily="34" charset="0"/>
              </a:rPr>
              <a:t>, dan </a:t>
            </a:r>
            <a:r>
              <a:rPr lang="en-US" dirty="0" err="1">
                <a:latin typeface="Calibri" panose="020F0502020204030204" pitchFamily="34" charset="0"/>
              </a:rPr>
              <a:t>menghubungkan</a:t>
            </a:r>
            <a:r>
              <a:rPr lang="en-US" dirty="0">
                <a:latin typeface="Calibri" panose="020F0502020204030204" pitchFamily="34" charset="0"/>
              </a:rPr>
              <a:t> </a:t>
            </a:r>
            <a:r>
              <a:rPr lang="en-US" dirty="0" err="1">
                <a:latin typeface="Calibri" panose="020F0502020204030204" pitchFamily="34" charset="0"/>
              </a:rPr>
              <a:t>dengan</a:t>
            </a:r>
            <a:r>
              <a:rPr lang="en-US" dirty="0">
                <a:latin typeface="Calibri" panose="020F0502020204030204" pitchFamily="34" charset="0"/>
              </a:rPr>
              <a:t> </a:t>
            </a:r>
            <a:r>
              <a:rPr lang="en-US" dirty="0" err="1">
                <a:latin typeface="Calibri" panose="020F0502020204030204" pitchFamily="34" charset="0"/>
              </a:rPr>
              <a:t>dimensi</a:t>
            </a:r>
            <a:r>
              <a:rPr lang="en-US" dirty="0">
                <a:latin typeface="Calibri" panose="020F0502020204030204" pitchFamily="34" charset="0"/>
              </a:rPr>
              <a:t> </a:t>
            </a:r>
            <a:r>
              <a:rPr lang="en-US" dirty="0" err="1">
                <a:latin typeface="Calibri" panose="020F0502020204030204" pitchFamily="34" charset="0"/>
              </a:rPr>
              <a:t>besaran</a:t>
            </a:r>
            <a:r>
              <a:rPr lang="en-US" dirty="0">
                <a:latin typeface="Calibri" panose="020F0502020204030204" pitchFamily="34" charset="0"/>
              </a:rPr>
              <a:t> </a:t>
            </a:r>
            <a:r>
              <a:rPr lang="en-US" dirty="0" err="1">
                <a:latin typeface="Calibri" panose="020F0502020204030204" pitchFamily="34" charset="0"/>
              </a:rPr>
              <a:t>fisika</a:t>
            </a:r>
            <a:endParaRPr lang="en-US" dirty="0">
              <a:latin typeface="Calibri" panose="020F0502020204030204" pitchFamily="34" charset="0"/>
            </a:endParaRPr>
          </a:p>
          <a:p>
            <a:pPr marL="285743" indent="-285743">
              <a:buFont typeface="Wingdings" panose="05000000000000000000" pitchFamily="2" charset="2"/>
              <a:buChar char="ü"/>
            </a:pPr>
            <a:r>
              <a:rPr lang="en-US" dirty="0" err="1">
                <a:latin typeface="Calibri" panose="020F0502020204030204" pitchFamily="34" charset="0"/>
              </a:rPr>
              <a:t>Menggunakan</a:t>
            </a:r>
            <a:r>
              <a:rPr lang="en-US" dirty="0">
                <a:latin typeface="Calibri" panose="020F0502020204030204" pitchFamily="34" charset="0"/>
              </a:rPr>
              <a:t> </a:t>
            </a:r>
            <a:r>
              <a:rPr lang="en-US" dirty="0" err="1">
                <a:latin typeface="Calibri" panose="020F0502020204030204" pitchFamily="34" charset="0"/>
              </a:rPr>
              <a:t>alat</a:t>
            </a:r>
            <a:r>
              <a:rPr lang="en-US" dirty="0">
                <a:latin typeface="Calibri" panose="020F0502020204030204" pitchFamily="34" charset="0"/>
              </a:rPr>
              <a:t> </a:t>
            </a:r>
            <a:r>
              <a:rPr lang="en-US" dirty="0" err="1">
                <a:latin typeface="Calibri" panose="020F0502020204030204" pitchFamily="34" charset="0"/>
              </a:rPr>
              <a:t>ukur</a:t>
            </a:r>
            <a:r>
              <a:rPr lang="en-US" dirty="0">
                <a:latin typeface="Calibri" panose="020F0502020204030204" pitchFamily="34" charset="0"/>
              </a:rPr>
              <a:t> </a:t>
            </a:r>
            <a:r>
              <a:rPr lang="en-US" dirty="0" err="1">
                <a:latin typeface="Calibri" panose="020F0502020204030204" pitchFamily="34" charset="0"/>
              </a:rPr>
              <a:t>panjang</a:t>
            </a:r>
            <a:r>
              <a:rPr lang="en-US" dirty="0">
                <a:latin typeface="Calibri" panose="020F0502020204030204" pitchFamily="34" charset="0"/>
              </a:rPr>
              <a:t> dan </a:t>
            </a:r>
            <a:r>
              <a:rPr lang="en-US" dirty="0" err="1">
                <a:latin typeface="Calibri" panose="020F0502020204030204" pitchFamily="34" charset="0"/>
              </a:rPr>
              <a:t>massa</a:t>
            </a:r>
            <a:r>
              <a:rPr lang="en-US" dirty="0">
                <a:latin typeface="Calibri" panose="020F0502020204030204" pitchFamily="34" charset="0"/>
              </a:rPr>
              <a:t> </a:t>
            </a:r>
            <a:r>
              <a:rPr lang="en-US" dirty="0" err="1">
                <a:latin typeface="Calibri" panose="020F0502020204030204" pitchFamily="34" charset="0"/>
              </a:rPr>
              <a:t>dalam</a:t>
            </a:r>
            <a:r>
              <a:rPr lang="en-US" dirty="0">
                <a:latin typeface="Calibri" panose="020F0502020204030204" pitchFamily="34" charset="0"/>
              </a:rPr>
              <a:t> </a:t>
            </a:r>
            <a:r>
              <a:rPr lang="en-US" dirty="0" err="1">
                <a:latin typeface="Calibri" panose="020F0502020204030204" pitchFamily="34" charset="0"/>
              </a:rPr>
              <a:t>suatu</a:t>
            </a:r>
            <a:r>
              <a:rPr lang="en-US" dirty="0">
                <a:latin typeface="Calibri" panose="020F0502020204030204" pitchFamily="34" charset="0"/>
              </a:rPr>
              <a:t> </a:t>
            </a:r>
            <a:r>
              <a:rPr lang="en-US" dirty="0" err="1">
                <a:latin typeface="Calibri" panose="020F0502020204030204" pitchFamily="34" charset="0"/>
              </a:rPr>
              <a:t>pengukuran</a:t>
            </a:r>
            <a:r>
              <a:rPr lang="en-US" dirty="0">
                <a:latin typeface="Calibri" panose="020F0502020204030204" pitchFamily="34" charset="0"/>
              </a:rPr>
              <a:t> </a:t>
            </a:r>
            <a:r>
              <a:rPr lang="en-US" dirty="0" err="1">
                <a:latin typeface="Calibri" panose="020F0502020204030204" pitchFamily="34" charset="0"/>
              </a:rPr>
              <a:t>dengan</a:t>
            </a:r>
            <a:r>
              <a:rPr lang="en-US" dirty="0">
                <a:latin typeface="Calibri" panose="020F0502020204030204" pitchFamily="34" charset="0"/>
              </a:rPr>
              <a:t> </a:t>
            </a:r>
            <a:r>
              <a:rPr lang="en-US" dirty="0" err="1">
                <a:latin typeface="Calibri" panose="020F0502020204030204" pitchFamily="34" charset="0"/>
              </a:rPr>
              <a:t>memerhatikan</a:t>
            </a:r>
            <a:r>
              <a:rPr lang="en-US" dirty="0">
                <a:latin typeface="Calibri" panose="020F0502020204030204" pitchFamily="34" charset="0"/>
              </a:rPr>
              <a:t> </a:t>
            </a:r>
            <a:r>
              <a:rPr lang="en-US" dirty="0" err="1">
                <a:latin typeface="Calibri" panose="020F0502020204030204" pitchFamily="34" charset="0"/>
              </a:rPr>
              <a:t>angka</a:t>
            </a:r>
            <a:r>
              <a:rPr lang="en-US" dirty="0">
                <a:latin typeface="Calibri" panose="020F0502020204030204" pitchFamily="34" charset="0"/>
              </a:rPr>
              <a:t> </a:t>
            </a:r>
            <a:r>
              <a:rPr lang="en-US" dirty="0" err="1">
                <a:latin typeface="Calibri" panose="020F0502020204030204" pitchFamily="34" charset="0"/>
              </a:rPr>
              <a:t>penting</a:t>
            </a:r>
            <a:r>
              <a:rPr lang="en-US" dirty="0">
                <a:latin typeface="Calibri" panose="020F0502020204030204" pitchFamily="34" charset="0"/>
              </a:rPr>
              <a:t>, </a:t>
            </a:r>
            <a:r>
              <a:rPr lang="en-US" dirty="0" err="1">
                <a:latin typeface="Calibri" panose="020F0502020204030204" pitchFamily="34" charset="0"/>
              </a:rPr>
              <a:t>ketelitian</a:t>
            </a:r>
            <a:r>
              <a:rPr lang="en-US" dirty="0">
                <a:latin typeface="Calibri" panose="020F0502020204030204" pitchFamily="34" charset="0"/>
              </a:rPr>
              <a:t> dan </a:t>
            </a:r>
            <a:r>
              <a:rPr lang="en-US" dirty="0" err="1">
                <a:latin typeface="Calibri" panose="020F0502020204030204" pitchFamily="34" charset="0"/>
              </a:rPr>
              <a:t>ketepatan</a:t>
            </a:r>
            <a:r>
              <a:rPr lang="en-US" dirty="0">
                <a:latin typeface="Calibri" panose="020F0502020204030204" pitchFamily="34" charset="0"/>
              </a:rPr>
              <a:t> </a:t>
            </a:r>
            <a:r>
              <a:rPr lang="en-US" dirty="0" err="1">
                <a:latin typeface="Calibri" panose="020F0502020204030204" pitchFamily="34" charset="0"/>
              </a:rPr>
              <a:t>pengukuran</a:t>
            </a:r>
            <a:r>
              <a:rPr lang="en-US" dirty="0">
                <a:latin typeface="Calibri" panose="020F0502020204030204" pitchFamily="34" charset="0"/>
              </a:rPr>
              <a:t>, </a:t>
            </a:r>
            <a:r>
              <a:rPr lang="en-US" dirty="0" err="1">
                <a:latin typeface="Calibri" panose="020F0502020204030204" pitchFamily="34" charset="0"/>
              </a:rPr>
              <a:t>serta</a:t>
            </a:r>
            <a:r>
              <a:rPr lang="en-US" dirty="0">
                <a:latin typeface="Calibri" panose="020F0502020204030204" pitchFamily="34" charset="0"/>
              </a:rPr>
              <a:t> </a:t>
            </a:r>
            <a:r>
              <a:rPr lang="en-US" dirty="0" err="1">
                <a:latin typeface="Calibri" panose="020F0502020204030204" pitchFamily="34" charset="0"/>
              </a:rPr>
              <a:t>menganalisis</a:t>
            </a:r>
            <a:r>
              <a:rPr lang="en-US" dirty="0">
                <a:latin typeface="Calibri" panose="020F0502020204030204" pitchFamily="34" charset="0"/>
              </a:rPr>
              <a:t> data </a:t>
            </a:r>
            <a:r>
              <a:rPr lang="en-US" dirty="0" err="1">
                <a:latin typeface="Calibri" panose="020F0502020204030204" pitchFamily="34" charset="0"/>
              </a:rPr>
              <a:t>hasil</a:t>
            </a:r>
            <a:r>
              <a:rPr lang="en-US" dirty="0">
                <a:latin typeface="Calibri" panose="020F0502020204030204" pitchFamily="34" charset="0"/>
              </a:rPr>
              <a:t> </a:t>
            </a:r>
            <a:r>
              <a:rPr lang="en-US" dirty="0" err="1">
                <a:latin typeface="Calibri" panose="020F0502020204030204" pitchFamily="34" charset="0"/>
              </a:rPr>
              <a:t>pengukuran</a:t>
            </a:r>
            <a:r>
              <a:rPr lang="en-US" dirty="0">
                <a:latin typeface="Calibri" panose="020F0502020204030204" pitchFamily="34" charset="0"/>
              </a:rPr>
              <a:t> </a:t>
            </a:r>
            <a:r>
              <a:rPr lang="en-US" dirty="0" err="1">
                <a:latin typeface="Calibri" panose="020F0502020204030204" pitchFamily="34" charset="0"/>
              </a:rPr>
              <a:t>dalam</a:t>
            </a:r>
            <a:r>
              <a:rPr lang="en-US" dirty="0">
                <a:latin typeface="Calibri" panose="020F0502020204030204" pitchFamily="34" charset="0"/>
              </a:rPr>
              <a:t> </a:t>
            </a:r>
            <a:r>
              <a:rPr lang="en-US" dirty="0" err="1">
                <a:latin typeface="Calibri" panose="020F0502020204030204" pitchFamily="34" charset="0"/>
              </a:rPr>
              <a:t>suatu</a:t>
            </a:r>
            <a:r>
              <a:rPr lang="en-US" dirty="0">
                <a:latin typeface="Calibri" panose="020F0502020204030204" pitchFamily="34" charset="0"/>
              </a:rPr>
              <a:t> </a:t>
            </a:r>
            <a:r>
              <a:rPr lang="en-US" dirty="0" err="1">
                <a:latin typeface="Calibri" panose="020F0502020204030204" pitchFamily="34" charset="0"/>
              </a:rPr>
              <a:t>percobaan</a:t>
            </a:r>
            <a:r>
              <a:rPr lang="en-US" dirty="0">
                <a:latin typeface="Calibri" panose="020F0502020204030204" pitchFamily="34" charset="0"/>
              </a:rPr>
              <a:t> yang </a:t>
            </a:r>
            <a:r>
              <a:rPr lang="en-US" dirty="0" err="1">
                <a:latin typeface="Calibri" panose="020F0502020204030204" pitchFamily="34" charset="0"/>
              </a:rPr>
              <a:t>dirancang</a:t>
            </a:r>
            <a:r>
              <a:rPr lang="en-US" dirty="0">
                <a:latin typeface="Calibri" panose="020F0502020204030204" pitchFamily="34" charset="0"/>
              </a:rPr>
              <a:t> </a:t>
            </a:r>
            <a:r>
              <a:rPr lang="en-US" dirty="0" err="1">
                <a:latin typeface="Calibri" panose="020F0502020204030204" pitchFamily="34" charset="0"/>
              </a:rPr>
              <a:t>sendiri</a:t>
            </a:r>
            <a:endParaRPr lang="id-ID" dirty="0">
              <a:latin typeface="Calibri" panose="020F0502020204030204" pitchFamily="34" charset="0"/>
            </a:endParaRPr>
          </a:p>
        </p:txBody>
      </p:sp>
    </p:spTree>
    <p:extLst>
      <p:ext uri="{BB962C8B-B14F-4D97-AF65-F5344CB8AC3E}">
        <p14:creationId xmlns:p14="http://schemas.microsoft.com/office/powerpoint/2010/main" val="28334694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Besaran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Pokok</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1354730"/>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
            </a:pPr>
            <a:r>
              <a:rPr lang="id-ID" dirty="0">
                <a:solidFill>
                  <a:srgbClr val="4F81BD"/>
                </a:solidFill>
              </a:rPr>
              <a:t>Besaran pokok adalah besaran yang satuannya telah ditetapkan terlebih dahulu dan tidak diturunkan dari besaran lain.</a:t>
            </a:r>
          </a:p>
          <a:p>
            <a:pPr marL="285750" indent="-285750">
              <a:lnSpc>
                <a:spcPct val="107000"/>
              </a:lnSpc>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Terdapat </a:t>
            </a:r>
            <a:r>
              <a:rPr lang="en-US"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tujuh</a:t>
            </a: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 besaran pokok, yaitu: panjang, massa, waktu, kuat arus listrik, intensitas cahaya, suhu mutlak, jumlah zat.</a:t>
            </a:r>
            <a:endParaRPr lang="en-ID"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65661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7" dur="500"/>
                                        <p:tgtEl>
                                          <p:spTgt spid="18">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1"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395536" y="339502"/>
            <a:ext cx="7004853" cy="591015"/>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Besaran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Pokok</a:t>
            </a:r>
            <a:endParaRPr lang="en-US" sz="2800" b="1" dirty="0">
              <a:solidFill>
                <a:srgbClr val="F06881"/>
              </a:solidFill>
              <a:latin typeface="Calibri" panose="020F0502020204030204" pitchFamily="34" charset="0"/>
            </a:endParaRPr>
          </a:p>
        </p:txBody>
      </p:sp>
      <p:graphicFrame>
        <p:nvGraphicFramePr>
          <p:cNvPr id="4" name="Table 4">
            <a:extLst>
              <a:ext uri="{FF2B5EF4-FFF2-40B4-BE49-F238E27FC236}">
                <a16:creationId xmlns:a16="http://schemas.microsoft.com/office/drawing/2014/main" id="{92290102-7352-41E1-8D41-80C207F5E17E}"/>
              </a:ext>
            </a:extLst>
          </p:cNvPr>
          <p:cNvGraphicFramePr>
            <a:graphicFrameLocks noGrp="1"/>
          </p:cNvGraphicFramePr>
          <p:nvPr>
            <p:extLst>
              <p:ext uri="{D42A27DB-BD31-4B8C-83A1-F6EECF244321}">
                <p14:modId xmlns:p14="http://schemas.microsoft.com/office/powerpoint/2010/main" val="1760032"/>
              </p:ext>
            </p:extLst>
          </p:nvPr>
        </p:nvGraphicFramePr>
        <p:xfrm>
          <a:off x="611560" y="1203598"/>
          <a:ext cx="7200800" cy="323596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4030160099"/>
                    </a:ext>
                  </a:extLst>
                </a:gridCol>
                <a:gridCol w="1944216">
                  <a:extLst>
                    <a:ext uri="{9D8B030D-6E8A-4147-A177-3AD203B41FA5}">
                      <a16:colId xmlns:a16="http://schemas.microsoft.com/office/drawing/2014/main" val="1757171080"/>
                    </a:ext>
                  </a:extLst>
                </a:gridCol>
                <a:gridCol w="1440160">
                  <a:extLst>
                    <a:ext uri="{9D8B030D-6E8A-4147-A177-3AD203B41FA5}">
                      <a16:colId xmlns:a16="http://schemas.microsoft.com/office/drawing/2014/main" val="458991628"/>
                    </a:ext>
                  </a:extLst>
                </a:gridCol>
                <a:gridCol w="1872208">
                  <a:extLst>
                    <a:ext uri="{9D8B030D-6E8A-4147-A177-3AD203B41FA5}">
                      <a16:colId xmlns:a16="http://schemas.microsoft.com/office/drawing/2014/main" val="972614479"/>
                    </a:ext>
                  </a:extLst>
                </a:gridCol>
                <a:gridCol w="1440160">
                  <a:extLst>
                    <a:ext uri="{9D8B030D-6E8A-4147-A177-3AD203B41FA5}">
                      <a16:colId xmlns:a16="http://schemas.microsoft.com/office/drawing/2014/main" val="4182520288"/>
                    </a:ext>
                  </a:extLst>
                </a:gridCol>
              </a:tblGrid>
              <a:tr h="370840">
                <a:tc>
                  <a:txBody>
                    <a:bodyPr/>
                    <a:lstStyle/>
                    <a:p>
                      <a:r>
                        <a:rPr lang="en-US" dirty="0"/>
                        <a:t>No</a:t>
                      </a:r>
                      <a:endParaRPr lang="en-ID" dirty="0"/>
                    </a:p>
                  </a:txBody>
                  <a:tcPr anchor="ctr"/>
                </a:tc>
                <a:tc>
                  <a:txBody>
                    <a:bodyPr/>
                    <a:lstStyle/>
                    <a:p>
                      <a:pPr algn="ctr"/>
                      <a:r>
                        <a:rPr lang="en-US" dirty="0" err="1"/>
                        <a:t>Besaran</a:t>
                      </a:r>
                      <a:endParaRPr lang="en-ID" dirty="0"/>
                    </a:p>
                  </a:txBody>
                  <a:tcPr anchor="ctr"/>
                </a:tc>
                <a:tc>
                  <a:txBody>
                    <a:bodyPr/>
                    <a:lstStyle/>
                    <a:p>
                      <a:pPr algn="ctr"/>
                      <a:r>
                        <a:rPr lang="en-US" dirty="0" err="1"/>
                        <a:t>Notasi</a:t>
                      </a:r>
                      <a:r>
                        <a:rPr lang="en-US" dirty="0"/>
                        <a:t> </a:t>
                      </a:r>
                      <a:r>
                        <a:rPr lang="en-US" dirty="0" err="1"/>
                        <a:t>Besaran</a:t>
                      </a:r>
                      <a:endParaRPr lang="en-ID" dirty="0"/>
                    </a:p>
                  </a:txBody>
                  <a:tcPr/>
                </a:tc>
                <a:tc>
                  <a:txBody>
                    <a:bodyPr/>
                    <a:lstStyle/>
                    <a:p>
                      <a:pPr algn="ctr"/>
                      <a:r>
                        <a:rPr lang="en-US" dirty="0" err="1"/>
                        <a:t>Satuan</a:t>
                      </a:r>
                      <a:r>
                        <a:rPr lang="en-US" dirty="0"/>
                        <a:t> (SI)</a:t>
                      </a:r>
                      <a:endParaRPr lang="en-ID" dirty="0"/>
                    </a:p>
                  </a:txBody>
                  <a:tcPr anchor="ctr"/>
                </a:tc>
                <a:tc>
                  <a:txBody>
                    <a:bodyPr/>
                    <a:lstStyle/>
                    <a:p>
                      <a:pPr algn="ctr"/>
                      <a:r>
                        <a:rPr lang="en-US" dirty="0" err="1"/>
                        <a:t>Notasi</a:t>
                      </a:r>
                      <a:r>
                        <a:rPr lang="en-US" dirty="0"/>
                        <a:t> </a:t>
                      </a:r>
                      <a:r>
                        <a:rPr lang="en-US" dirty="0" err="1"/>
                        <a:t>Satuan</a:t>
                      </a:r>
                      <a:endParaRPr lang="en-ID" dirty="0"/>
                    </a:p>
                  </a:txBody>
                  <a:tcPr/>
                </a:tc>
                <a:extLst>
                  <a:ext uri="{0D108BD9-81ED-4DB2-BD59-A6C34878D82A}">
                    <a16:rowId xmlns:a16="http://schemas.microsoft.com/office/drawing/2014/main" val="3841496900"/>
                  </a:ext>
                </a:extLst>
              </a:tr>
              <a:tr h="370840">
                <a:tc>
                  <a:txBody>
                    <a:bodyPr/>
                    <a:lstStyle/>
                    <a:p>
                      <a:pPr algn="ctr"/>
                      <a:r>
                        <a:rPr lang="en-US" dirty="0"/>
                        <a:t>1</a:t>
                      </a:r>
                      <a:endParaRPr lang="en-ID" dirty="0"/>
                    </a:p>
                  </a:txBody>
                  <a:tcPr anchor="ctr"/>
                </a:tc>
                <a:tc>
                  <a:txBody>
                    <a:bodyPr/>
                    <a:lstStyle/>
                    <a:p>
                      <a:pPr algn="ctr"/>
                      <a:r>
                        <a:rPr lang="en-US" dirty="0"/>
                        <a:t>Panjang</a:t>
                      </a:r>
                      <a:endParaRPr lang="en-ID" dirty="0"/>
                    </a:p>
                  </a:txBody>
                  <a:tcPr anchor="ctr"/>
                </a:tc>
                <a:tc>
                  <a:txBody>
                    <a:bodyPr/>
                    <a:lstStyle/>
                    <a:p>
                      <a:pPr algn="ctr"/>
                      <a:r>
                        <a:rPr lang="en-US" i="1" dirty="0">
                          <a:latin typeface="Brush Script MT" panose="03060802040406070304" pitchFamily="66" charset="0"/>
                        </a:rPr>
                        <a:t>l</a:t>
                      </a:r>
                      <a:endParaRPr lang="en-ID" i="1" dirty="0">
                        <a:latin typeface="Brush Script MT" panose="03060802040406070304" pitchFamily="66" charset="0"/>
                      </a:endParaRPr>
                    </a:p>
                  </a:txBody>
                  <a:tcPr anchor="ctr"/>
                </a:tc>
                <a:tc>
                  <a:txBody>
                    <a:bodyPr/>
                    <a:lstStyle/>
                    <a:p>
                      <a:pPr algn="ctr"/>
                      <a:r>
                        <a:rPr lang="en-US" dirty="0"/>
                        <a:t>Meter</a:t>
                      </a:r>
                      <a:endParaRPr lang="en-ID" dirty="0"/>
                    </a:p>
                  </a:txBody>
                  <a:tcPr anchor="ctr"/>
                </a:tc>
                <a:tc>
                  <a:txBody>
                    <a:bodyPr/>
                    <a:lstStyle/>
                    <a:p>
                      <a:pPr algn="ctr"/>
                      <a:r>
                        <a:rPr lang="en-US" dirty="0"/>
                        <a:t>m</a:t>
                      </a:r>
                      <a:endParaRPr lang="en-ID" dirty="0"/>
                    </a:p>
                  </a:txBody>
                  <a:tcPr anchor="ctr"/>
                </a:tc>
                <a:extLst>
                  <a:ext uri="{0D108BD9-81ED-4DB2-BD59-A6C34878D82A}">
                    <a16:rowId xmlns:a16="http://schemas.microsoft.com/office/drawing/2014/main" val="3280334144"/>
                  </a:ext>
                </a:extLst>
              </a:tr>
              <a:tr h="370840">
                <a:tc>
                  <a:txBody>
                    <a:bodyPr/>
                    <a:lstStyle/>
                    <a:p>
                      <a:pPr algn="ctr"/>
                      <a:r>
                        <a:rPr lang="en-US" dirty="0"/>
                        <a:t>2</a:t>
                      </a:r>
                      <a:endParaRPr lang="en-ID" dirty="0"/>
                    </a:p>
                  </a:txBody>
                  <a:tcPr anchor="ctr"/>
                </a:tc>
                <a:tc>
                  <a:txBody>
                    <a:bodyPr/>
                    <a:lstStyle/>
                    <a:p>
                      <a:pPr algn="ctr"/>
                      <a:r>
                        <a:rPr lang="en-US" dirty="0"/>
                        <a:t>Massa</a:t>
                      </a:r>
                      <a:endParaRPr lang="en-ID" dirty="0"/>
                    </a:p>
                  </a:txBody>
                  <a:tcPr anchor="ctr"/>
                </a:tc>
                <a:tc>
                  <a:txBody>
                    <a:bodyPr/>
                    <a:lstStyle/>
                    <a:p>
                      <a:pPr algn="ctr"/>
                      <a:r>
                        <a:rPr lang="en-US" dirty="0"/>
                        <a:t>m</a:t>
                      </a:r>
                      <a:endParaRPr lang="en-ID" dirty="0"/>
                    </a:p>
                  </a:txBody>
                  <a:tcPr anchor="ctr"/>
                </a:tc>
                <a:tc>
                  <a:txBody>
                    <a:bodyPr/>
                    <a:lstStyle/>
                    <a:p>
                      <a:pPr algn="ctr"/>
                      <a:r>
                        <a:rPr lang="en-US" dirty="0"/>
                        <a:t>Kilogram</a:t>
                      </a:r>
                      <a:endParaRPr lang="en-ID" dirty="0"/>
                    </a:p>
                  </a:txBody>
                  <a:tcPr anchor="ctr"/>
                </a:tc>
                <a:tc>
                  <a:txBody>
                    <a:bodyPr/>
                    <a:lstStyle/>
                    <a:p>
                      <a:pPr algn="ctr"/>
                      <a:r>
                        <a:rPr lang="en-US" dirty="0"/>
                        <a:t>kg</a:t>
                      </a:r>
                      <a:endParaRPr lang="en-ID" dirty="0"/>
                    </a:p>
                  </a:txBody>
                  <a:tcPr anchor="ctr"/>
                </a:tc>
                <a:extLst>
                  <a:ext uri="{0D108BD9-81ED-4DB2-BD59-A6C34878D82A}">
                    <a16:rowId xmlns:a16="http://schemas.microsoft.com/office/drawing/2014/main" val="393040590"/>
                  </a:ext>
                </a:extLst>
              </a:tr>
              <a:tr h="370840">
                <a:tc>
                  <a:txBody>
                    <a:bodyPr/>
                    <a:lstStyle/>
                    <a:p>
                      <a:pPr algn="ctr"/>
                      <a:r>
                        <a:rPr lang="en-US" dirty="0"/>
                        <a:t>3</a:t>
                      </a:r>
                      <a:endParaRPr lang="en-ID" dirty="0"/>
                    </a:p>
                  </a:txBody>
                  <a:tcPr anchor="ctr"/>
                </a:tc>
                <a:tc>
                  <a:txBody>
                    <a:bodyPr/>
                    <a:lstStyle/>
                    <a:p>
                      <a:pPr algn="ctr"/>
                      <a:r>
                        <a:rPr lang="en-US" dirty="0"/>
                        <a:t>Waktu</a:t>
                      </a:r>
                      <a:endParaRPr lang="en-ID" dirty="0"/>
                    </a:p>
                  </a:txBody>
                  <a:tcPr anchor="ctr"/>
                </a:tc>
                <a:tc>
                  <a:txBody>
                    <a:bodyPr/>
                    <a:lstStyle/>
                    <a:p>
                      <a:pPr algn="ctr"/>
                      <a:r>
                        <a:rPr lang="en-US" dirty="0"/>
                        <a:t>t</a:t>
                      </a:r>
                      <a:endParaRPr lang="en-ID" dirty="0"/>
                    </a:p>
                  </a:txBody>
                  <a:tcPr anchor="ctr"/>
                </a:tc>
                <a:tc>
                  <a:txBody>
                    <a:bodyPr/>
                    <a:lstStyle/>
                    <a:p>
                      <a:pPr algn="ctr"/>
                      <a:r>
                        <a:rPr lang="en-US" dirty="0" err="1"/>
                        <a:t>Sekon</a:t>
                      </a:r>
                      <a:endParaRPr lang="en-ID" dirty="0"/>
                    </a:p>
                  </a:txBody>
                  <a:tcPr anchor="ctr"/>
                </a:tc>
                <a:tc>
                  <a:txBody>
                    <a:bodyPr/>
                    <a:lstStyle/>
                    <a:p>
                      <a:pPr algn="ctr"/>
                      <a:r>
                        <a:rPr lang="en-US" dirty="0"/>
                        <a:t>s</a:t>
                      </a:r>
                      <a:endParaRPr lang="en-ID" dirty="0"/>
                    </a:p>
                  </a:txBody>
                  <a:tcPr anchor="ctr"/>
                </a:tc>
                <a:extLst>
                  <a:ext uri="{0D108BD9-81ED-4DB2-BD59-A6C34878D82A}">
                    <a16:rowId xmlns:a16="http://schemas.microsoft.com/office/drawing/2014/main" val="2355527956"/>
                  </a:ext>
                </a:extLst>
              </a:tr>
              <a:tr h="370840">
                <a:tc>
                  <a:txBody>
                    <a:bodyPr/>
                    <a:lstStyle/>
                    <a:p>
                      <a:pPr algn="ctr"/>
                      <a:r>
                        <a:rPr lang="en-US" dirty="0"/>
                        <a:t>4</a:t>
                      </a:r>
                      <a:endParaRPr lang="en-ID" dirty="0"/>
                    </a:p>
                  </a:txBody>
                  <a:tcPr anchor="ctr"/>
                </a:tc>
                <a:tc>
                  <a:txBody>
                    <a:bodyPr/>
                    <a:lstStyle/>
                    <a:p>
                      <a:pPr algn="ctr"/>
                      <a:r>
                        <a:rPr lang="en-US" dirty="0" err="1"/>
                        <a:t>Kuat</a:t>
                      </a:r>
                      <a:r>
                        <a:rPr lang="en-US" dirty="0"/>
                        <a:t> </a:t>
                      </a:r>
                      <a:r>
                        <a:rPr lang="en-US" dirty="0" err="1"/>
                        <a:t>Arus</a:t>
                      </a:r>
                      <a:r>
                        <a:rPr lang="en-US" dirty="0"/>
                        <a:t> Listrik</a:t>
                      </a:r>
                      <a:endParaRPr lang="en-ID" dirty="0"/>
                    </a:p>
                  </a:txBody>
                  <a:tcPr anchor="ctr"/>
                </a:tc>
                <a:tc>
                  <a:txBody>
                    <a:bodyPr/>
                    <a:lstStyle/>
                    <a:p>
                      <a:pPr algn="ctr"/>
                      <a:r>
                        <a:rPr lang="en-US" dirty="0"/>
                        <a:t>I</a:t>
                      </a:r>
                      <a:endParaRPr lang="en-ID" dirty="0"/>
                    </a:p>
                  </a:txBody>
                  <a:tcPr anchor="ctr"/>
                </a:tc>
                <a:tc>
                  <a:txBody>
                    <a:bodyPr/>
                    <a:lstStyle/>
                    <a:p>
                      <a:pPr algn="ctr"/>
                      <a:r>
                        <a:rPr lang="en-US" dirty="0" err="1"/>
                        <a:t>Amprere</a:t>
                      </a:r>
                      <a:endParaRPr lang="en-ID" dirty="0"/>
                    </a:p>
                  </a:txBody>
                  <a:tcPr anchor="ctr"/>
                </a:tc>
                <a:tc>
                  <a:txBody>
                    <a:bodyPr/>
                    <a:lstStyle/>
                    <a:p>
                      <a:pPr algn="ctr"/>
                      <a:r>
                        <a:rPr lang="en-US" dirty="0"/>
                        <a:t>A</a:t>
                      </a:r>
                      <a:endParaRPr lang="en-ID" dirty="0"/>
                    </a:p>
                  </a:txBody>
                  <a:tcPr anchor="ctr"/>
                </a:tc>
                <a:extLst>
                  <a:ext uri="{0D108BD9-81ED-4DB2-BD59-A6C34878D82A}">
                    <a16:rowId xmlns:a16="http://schemas.microsoft.com/office/drawing/2014/main" val="1316680503"/>
                  </a:ext>
                </a:extLst>
              </a:tr>
              <a:tr h="370840">
                <a:tc>
                  <a:txBody>
                    <a:bodyPr/>
                    <a:lstStyle/>
                    <a:p>
                      <a:pPr algn="ctr"/>
                      <a:r>
                        <a:rPr lang="en-US" dirty="0"/>
                        <a:t>5</a:t>
                      </a:r>
                      <a:endParaRPr lang="en-ID" dirty="0"/>
                    </a:p>
                  </a:txBody>
                  <a:tcPr anchor="ctr"/>
                </a:tc>
                <a:tc>
                  <a:txBody>
                    <a:bodyPr/>
                    <a:lstStyle/>
                    <a:p>
                      <a:pPr algn="ctr"/>
                      <a:r>
                        <a:rPr lang="en-US" dirty="0" err="1"/>
                        <a:t>Suhu</a:t>
                      </a:r>
                      <a:endParaRPr lang="en-ID" dirty="0"/>
                    </a:p>
                  </a:txBody>
                  <a:tcPr anchor="ctr"/>
                </a:tc>
                <a:tc>
                  <a:txBody>
                    <a:bodyPr/>
                    <a:lstStyle/>
                    <a:p>
                      <a:pPr algn="ctr"/>
                      <a:r>
                        <a:rPr lang="en-US" dirty="0"/>
                        <a:t>T</a:t>
                      </a:r>
                      <a:endParaRPr lang="en-ID" dirty="0"/>
                    </a:p>
                  </a:txBody>
                  <a:tcPr anchor="ctr"/>
                </a:tc>
                <a:tc>
                  <a:txBody>
                    <a:bodyPr/>
                    <a:lstStyle/>
                    <a:p>
                      <a:pPr algn="ctr"/>
                      <a:r>
                        <a:rPr lang="en-US" dirty="0"/>
                        <a:t>Kelvin</a:t>
                      </a:r>
                      <a:endParaRPr lang="en-ID" dirty="0"/>
                    </a:p>
                  </a:txBody>
                  <a:tcPr anchor="ctr"/>
                </a:tc>
                <a:tc>
                  <a:txBody>
                    <a:bodyPr/>
                    <a:lstStyle/>
                    <a:p>
                      <a:pPr algn="ctr"/>
                      <a:r>
                        <a:rPr lang="en-US" dirty="0"/>
                        <a:t>K</a:t>
                      </a:r>
                      <a:endParaRPr lang="en-ID" dirty="0"/>
                    </a:p>
                  </a:txBody>
                  <a:tcPr anchor="ctr"/>
                </a:tc>
                <a:extLst>
                  <a:ext uri="{0D108BD9-81ED-4DB2-BD59-A6C34878D82A}">
                    <a16:rowId xmlns:a16="http://schemas.microsoft.com/office/drawing/2014/main" val="2938929156"/>
                  </a:ext>
                </a:extLst>
              </a:tr>
              <a:tr h="370840">
                <a:tc>
                  <a:txBody>
                    <a:bodyPr/>
                    <a:lstStyle/>
                    <a:p>
                      <a:pPr algn="ctr"/>
                      <a:r>
                        <a:rPr lang="en-US" dirty="0"/>
                        <a:t>6</a:t>
                      </a:r>
                      <a:endParaRPr lang="en-ID" dirty="0"/>
                    </a:p>
                  </a:txBody>
                  <a:tcPr anchor="ctr"/>
                </a:tc>
                <a:tc>
                  <a:txBody>
                    <a:bodyPr/>
                    <a:lstStyle/>
                    <a:p>
                      <a:pPr algn="ctr"/>
                      <a:r>
                        <a:rPr lang="en-US" dirty="0" err="1"/>
                        <a:t>Intensitas</a:t>
                      </a:r>
                      <a:r>
                        <a:rPr lang="en-US" dirty="0"/>
                        <a:t> </a:t>
                      </a:r>
                      <a:r>
                        <a:rPr lang="en-US" dirty="0" err="1"/>
                        <a:t>Cahaya</a:t>
                      </a:r>
                      <a:endParaRPr lang="en-ID" dirty="0"/>
                    </a:p>
                  </a:txBody>
                  <a:tcPr anchor="ctr"/>
                </a:tc>
                <a:tc>
                  <a:txBody>
                    <a:bodyPr/>
                    <a:lstStyle/>
                    <a:p>
                      <a:pPr algn="ctr"/>
                      <a:r>
                        <a:rPr lang="en-US" dirty="0"/>
                        <a:t>In</a:t>
                      </a:r>
                      <a:endParaRPr lang="en-ID" dirty="0"/>
                    </a:p>
                  </a:txBody>
                  <a:tcPr anchor="ctr"/>
                </a:tc>
                <a:tc>
                  <a:txBody>
                    <a:bodyPr/>
                    <a:lstStyle/>
                    <a:p>
                      <a:pPr algn="ctr"/>
                      <a:r>
                        <a:rPr lang="en-US" dirty="0" err="1"/>
                        <a:t>Kandela</a:t>
                      </a:r>
                      <a:endParaRPr lang="en-ID" dirty="0"/>
                    </a:p>
                  </a:txBody>
                  <a:tcPr anchor="ctr"/>
                </a:tc>
                <a:tc>
                  <a:txBody>
                    <a:bodyPr/>
                    <a:lstStyle/>
                    <a:p>
                      <a:pPr algn="ctr"/>
                      <a:r>
                        <a:rPr lang="en-US" dirty="0"/>
                        <a:t>cd</a:t>
                      </a:r>
                      <a:endParaRPr lang="en-ID" dirty="0"/>
                    </a:p>
                  </a:txBody>
                  <a:tcPr anchor="ctr"/>
                </a:tc>
                <a:extLst>
                  <a:ext uri="{0D108BD9-81ED-4DB2-BD59-A6C34878D82A}">
                    <a16:rowId xmlns:a16="http://schemas.microsoft.com/office/drawing/2014/main" val="3522715413"/>
                  </a:ext>
                </a:extLst>
              </a:tr>
              <a:tr h="370840">
                <a:tc>
                  <a:txBody>
                    <a:bodyPr/>
                    <a:lstStyle/>
                    <a:p>
                      <a:pPr algn="ctr"/>
                      <a:r>
                        <a:rPr lang="en-US" dirty="0"/>
                        <a:t>7</a:t>
                      </a:r>
                      <a:endParaRPr lang="en-ID" dirty="0"/>
                    </a:p>
                  </a:txBody>
                  <a:tcPr anchor="ctr"/>
                </a:tc>
                <a:tc>
                  <a:txBody>
                    <a:bodyPr/>
                    <a:lstStyle/>
                    <a:p>
                      <a:pPr algn="ctr"/>
                      <a:r>
                        <a:rPr lang="en-US" dirty="0" err="1"/>
                        <a:t>Jumlah</a:t>
                      </a:r>
                      <a:r>
                        <a:rPr lang="en-US" dirty="0"/>
                        <a:t> </a:t>
                      </a:r>
                      <a:r>
                        <a:rPr lang="en-US" dirty="0" err="1"/>
                        <a:t>Zat</a:t>
                      </a:r>
                      <a:endParaRPr lang="en-ID" dirty="0"/>
                    </a:p>
                  </a:txBody>
                  <a:tcPr anchor="ctr"/>
                </a:tc>
                <a:tc>
                  <a:txBody>
                    <a:bodyPr/>
                    <a:lstStyle/>
                    <a:p>
                      <a:pPr algn="ctr"/>
                      <a:r>
                        <a:rPr lang="en-US" dirty="0"/>
                        <a:t>n</a:t>
                      </a:r>
                      <a:endParaRPr lang="en-ID" dirty="0"/>
                    </a:p>
                  </a:txBody>
                  <a:tcPr anchor="ctr"/>
                </a:tc>
                <a:tc>
                  <a:txBody>
                    <a:bodyPr/>
                    <a:lstStyle/>
                    <a:p>
                      <a:pPr algn="ctr"/>
                      <a:r>
                        <a:rPr lang="en-US" dirty="0"/>
                        <a:t>Mol</a:t>
                      </a:r>
                      <a:endParaRPr lang="en-ID" dirty="0"/>
                    </a:p>
                  </a:txBody>
                  <a:tcPr anchor="ctr"/>
                </a:tc>
                <a:tc>
                  <a:txBody>
                    <a:bodyPr/>
                    <a:lstStyle/>
                    <a:p>
                      <a:pPr algn="ctr"/>
                      <a:r>
                        <a:rPr lang="en-US" dirty="0"/>
                        <a:t>mol</a:t>
                      </a:r>
                      <a:endParaRPr lang="en-ID" dirty="0"/>
                    </a:p>
                  </a:txBody>
                  <a:tcPr anchor="ctr"/>
                </a:tc>
                <a:extLst>
                  <a:ext uri="{0D108BD9-81ED-4DB2-BD59-A6C34878D82A}">
                    <a16:rowId xmlns:a16="http://schemas.microsoft.com/office/drawing/2014/main" val="26825172"/>
                  </a:ext>
                </a:extLst>
              </a:tr>
            </a:tbl>
          </a:graphicData>
        </a:graphic>
      </p:graphicFrame>
    </p:spTree>
    <p:extLst>
      <p:ext uri="{BB962C8B-B14F-4D97-AF65-F5344CB8AC3E}">
        <p14:creationId xmlns:p14="http://schemas.microsoft.com/office/powerpoint/2010/main" val="3367368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Besaran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Turunan</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41176"/>
            <a:ext cx="7704856" cy="2900346"/>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
            </a:pPr>
            <a:r>
              <a:rPr lang="id-ID" dirty="0">
                <a:solidFill>
                  <a:srgbClr val="4F81BD"/>
                </a:solidFill>
              </a:rPr>
              <a:t>Besaran turunan merupakan besaran yang satuannya diturunkan dari besaran pokok. </a:t>
            </a:r>
          </a:p>
          <a:p>
            <a:pPr marL="285750" indent="-285750">
              <a:lnSpc>
                <a:spcPct val="107000"/>
              </a:lnSpc>
              <a:spcAft>
                <a:spcPts val="600"/>
              </a:spcAft>
              <a:buFont typeface="Wingdings" panose="05000000000000000000" pitchFamily="2" charset="2"/>
              <a:buChar char="§"/>
            </a:pPr>
            <a:r>
              <a:rPr lang="id-ID" dirty="0">
                <a:solidFill>
                  <a:srgbClr val="4F81BD"/>
                </a:solidFill>
              </a:rPr>
              <a:t>Sistem satuan menggunakan sistem satuan baku yang disebut sistem Satuan Internasional (SI). Sistem SI ini juga disebut sistem metrik (MKS), yaitu meter, kilogram, sekon. Selain sistem MKS, dalam fisika juga digunakan sistem CGS, yaitu sentimeter, gram, dan sekon.</a:t>
            </a:r>
          </a:p>
          <a:p>
            <a:pPr marL="285750" indent="-285750">
              <a:lnSpc>
                <a:spcPct val="107000"/>
              </a:lnSpc>
              <a:spcAft>
                <a:spcPts val="600"/>
              </a:spcAft>
              <a:buFont typeface="Wingdings" panose="05000000000000000000" pitchFamily="2" charset="2"/>
              <a:buChar char="§"/>
            </a:pPr>
            <a:r>
              <a:rPr lang="id-ID" dirty="0">
                <a:solidFill>
                  <a:srgbClr val="4F81BD"/>
                </a:solidFill>
              </a:rPr>
              <a:t>Contoh besaran turunan diantaranya luas, volume, massa jenis, kecepatan, percepatan, gaya, usaha, daya, momentum, impuls, momen gaya, dan lainnya.</a:t>
            </a:r>
          </a:p>
        </p:txBody>
      </p:sp>
    </p:spTree>
    <p:extLst>
      <p:ext uri="{BB962C8B-B14F-4D97-AF65-F5344CB8AC3E}">
        <p14:creationId xmlns:p14="http://schemas.microsoft.com/office/powerpoint/2010/main" val="16509464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7" dur="500"/>
                                        <p:tgtEl>
                                          <p:spTgt spid="18">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1" dur="500"/>
                                        <p:tgtEl>
                                          <p:spTgt spid="18">
                                            <p:txEl>
                                              <p:pRg st="1" end="1"/>
                                            </p:txEl>
                                          </p:spTgt>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25"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395536" y="339502"/>
            <a:ext cx="7004853" cy="591015"/>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Besaran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Turunan</a:t>
            </a:r>
            <a:endParaRPr lang="en-US" sz="2800" b="1" dirty="0">
              <a:solidFill>
                <a:srgbClr val="F06881"/>
              </a:solidFill>
              <a:latin typeface="Calibri" panose="020F0502020204030204" pitchFamily="34" charset="0"/>
            </a:endParaRPr>
          </a:p>
        </p:txBody>
      </p:sp>
      <p:graphicFrame>
        <p:nvGraphicFramePr>
          <p:cNvPr id="4" name="Table 4">
            <a:extLst>
              <a:ext uri="{FF2B5EF4-FFF2-40B4-BE49-F238E27FC236}">
                <a16:creationId xmlns:a16="http://schemas.microsoft.com/office/drawing/2014/main" id="{92290102-7352-41E1-8D41-80C207F5E17E}"/>
              </a:ext>
            </a:extLst>
          </p:cNvPr>
          <p:cNvGraphicFramePr>
            <a:graphicFrameLocks noGrp="1"/>
          </p:cNvGraphicFramePr>
          <p:nvPr>
            <p:extLst>
              <p:ext uri="{D42A27DB-BD31-4B8C-83A1-F6EECF244321}">
                <p14:modId xmlns:p14="http://schemas.microsoft.com/office/powerpoint/2010/main" val="3534561652"/>
              </p:ext>
            </p:extLst>
          </p:nvPr>
        </p:nvGraphicFramePr>
        <p:xfrm>
          <a:off x="611560" y="1203598"/>
          <a:ext cx="7488832" cy="296672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4030160099"/>
                    </a:ext>
                  </a:extLst>
                </a:gridCol>
                <a:gridCol w="2448272">
                  <a:extLst>
                    <a:ext uri="{9D8B030D-6E8A-4147-A177-3AD203B41FA5}">
                      <a16:colId xmlns:a16="http://schemas.microsoft.com/office/drawing/2014/main" val="1757171080"/>
                    </a:ext>
                  </a:extLst>
                </a:gridCol>
                <a:gridCol w="2232248">
                  <a:extLst>
                    <a:ext uri="{9D8B030D-6E8A-4147-A177-3AD203B41FA5}">
                      <a16:colId xmlns:a16="http://schemas.microsoft.com/office/drawing/2014/main" val="458991628"/>
                    </a:ext>
                  </a:extLst>
                </a:gridCol>
                <a:gridCol w="2304256">
                  <a:extLst>
                    <a:ext uri="{9D8B030D-6E8A-4147-A177-3AD203B41FA5}">
                      <a16:colId xmlns:a16="http://schemas.microsoft.com/office/drawing/2014/main" val="972614479"/>
                    </a:ext>
                  </a:extLst>
                </a:gridCol>
              </a:tblGrid>
              <a:tr h="370840">
                <a:tc>
                  <a:txBody>
                    <a:bodyPr/>
                    <a:lstStyle/>
                    <a:p>
                      <a:r>
                        <a:rPr lang="en-US" dirty="0"/>
                        <a:t>No</a:t>
                      </a:r>
                      <a:endParaRPr lang="en-ID" dirty="0"/>
                    </a:p>
                  </a:txBody>
                  <a:tcPr anchor="ctr"/>
                </a:tc>
                <a:tc>
                  <a:txBody>
                    <a:bodyPr/>
                    <a:lstStyle/>
                    <a:p>
                      <a:pPr algn="ctr"/>
                      <a:r>
                        <a:rPr lang="en-US" dirty="0" err="1"/>
                        <a:t>Besaran</a:t>
                      </a:r>
                      <a:endParaRPr lang="en-ID" dirty="0"/>
                    </a:p>
                  </a:txBody>
                  <a:tcPr anchor="ctr"/>
                </a:tc>
                <a:tc>
                  <a:txBody>
                    <a:bodyPr/>
                    <a:lstStyle/>
                    <a:p>
                      <a:pPr algn="ctr"/>
                      <a:r>
                        <a:rPr lang="en-US" dirty="0" err="1"/>
                        <a:t>Rumus</a:t>
                      </a:r>
                      <a:endParaRPr lang="en-ID" dirty="0"/>
                    </a:p>
                  </a:txBody>
                  <a:tcPr anchor="ctr"/>
                </a:tc>
                <a:tc>
                  <a:txBody>
                    <a:bodyPr/>
                    <a:lstStyle/>
                    <a:p>
                      <a:pPr algn="ctr"/>
                      <a:r>
                        <a:rPr lang="en-US" dirty="0" err="1"/>
                        <a:t>Satuan</a:t>
                      </a:r>
                      <a:r>
                        <a:rPr lang="en-US" dirty="0"/>
                        <a:t> (SI)</a:t>
                      </a:r>
                      <a:endParaRPr lang="en-ID" dirty="0"/>
                    </a:p>
                  </a:txBody>
                  <a:tcPr anchor="ctr"/>
                </a:tc>
                <a:extLst>
                  <a:ext uri="{0D108BD9-81ED-4DB2-BD59-A6C34878D82A}">
                    <a16:rowId xmlns:a16="http://schemas.microsoft.com/office/drawing/2014/main" val="3841496900"/>
                  </a:ext>
                </a:extLst>
              </a:tr>
              <a:tr h="370840">
                <a:tc>
                  <a:txBody>
                    <a:bodyPr/>
                    <a:lstStyle/>
                    <a:p>
                      <a:pPr algn="ctr"/>
                      <a:r>
                        <a:rPr lang="en-US" dirty="0"/>
                        <a:t>1</a:t>
                      </a:r>
                      <a:endParaRPr lang="en-ID" dirty="0"/>
                    </a:p>
                  </a:txBody>
                  <a:tcPr anchor="ctr"/>
                </a:tc>
                <a:tc>
                  <a:txBody>
                    <a:bodyPr/>
                    <a:lstStyle/>
                    <a:p>
                      <a:pPr algn="ctr"/>
                      <a:r>
                        <a:rPr lang="en-US" dirty="0"/>
                        <a:t>Luas </a:t>
                      </a:r>
                      <a:r>
                        <a:rPr lang="en-US" dirty="0" err="1"/>
                        <a:t>Permukaan</a:t>
                      </a:r>
                      <a:endParaRPr lang="en-ID" dirty="0"/>
                    </a:p>
                  </a:txBody>
                  <a:tcPr anchor="ctr"/>
                </a:tc>
                <a:tc>
                  <a:txBody>
                    <a:bodyPr/>
                    <a:lstStyle/>
                    <a:p>
                      <a:pPr algn="ctr"/>
                      <a:endParaRPr lang="en-ID" i="0" dirty="0">
                        <a:latin typeface="+mj-lt"/>
                      </a:endParaRPr>
                    </a:p>
                  </a:txBody>
                  <a:tcPr anchor="ctr"/>
                </a:tc>
                <a:tc>
                  <a:txBody>
                    <a:bodyPr/>
                    <a:lstStyle/>
                    <a:p>
                      <a:pPr algn="ctr"/>
                      <a:endParaRPr lang="en-ID" dirty="0"/>
                    </a:p>
                  </a:txBody>
                  <a:tcPr anchor="ctr"/>
                </a:tc>
                <a:extLst>
                  <a:ext uri="{0D108BD9-81ED-4DB2-BD59-A6C34878D82A}">
                    <a16:rowId xmlns:a16="http://schemas.microsoft.com/office/drawing/2014/main" val="3280334144"/>
                  </a:ext>
                </a:extLst>
              </a:tr>
              <a:tr h="370840">
                <a:tc>
                  <a:txBody>
                    <a:bodyPr/>
                    <a:lstStyle/>
                    <a:p>
                      <a:pPr algn="ctr"/>
                      <a:r>
                        <a:rPr lang="en-US" dirty="0"/>
                        <a:t>2</a:t>
                      </a:r>
                      <a:endParaRPr lang="en-ID" dirty="0"/>
                    </a:p>
                  </a:txBody>
                  <a:tcPr anchor="ctr"/>
                </a:tc>
                <a:tc>
                  <a:txBody>
                    <a:bodyPr/>
                    <a:lstStyle/>
                    <a:p>
                      <a:pPr algn="ctr"/>
                      <a:r>
                        <a:rPr lang="en-US" dirty="0"/>
                        <a:t>Volume</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393040590"/>
                  </a:ext>
                </a:extLst>
              </a:tr>
              <a:tr h="370840">
                <a:tc>
                  <a:txBody>
                    <a:bodyPr/>
                    <a:lstStyle/>
                    <a:p>
                      <a:pPr algn="ctr"/>
                      <a:r>
                        <a:rPr lang="en-US" dirty="0"/>
                        <a:t>3</a:t>
                      </a:r>
                      <a:endParaRPr lang="en-ID" dirty="0"/>
                    </a:p>
                  </a:txBody>
                  <a:tcPr anchor="ctr"/>
                </a:tc>
                <a:tc>
                  <a:txBody>
                    <a:bodyPr/>
                    <a:lstStyle/>
                    <a:p>
                      <a:pPr algn="ctr"/>
                      <a:r>
                        <a:rPr lang="en-US" dirty="0"/>
                        <a:t>Massa </a:t>
                      </a:r>
                      <a:r>
                        <a:rPr lang="en-US" dirty="0" err="1"/>
                        <a:t>Jenis</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2355527956"/>
                  </a:ext>
                </a:extLst>
              </a:tr>
              <a:tr h="370840">
                <a:tc>
                  <a:txBody>
                    <a:bodyPr/>
                    <a:lstStyle/>
                    <a:p>
                      <a:pPr algn="ctr"/>
                      <a:r>
                        <a:rPr lang="en-US" dirty="0"/>
                        <a:t>4</a:t>
                      </a:r>
                      <a:endParaRPr lang="en-ID" dirty="0"/>
                    </a:p>
                  </a:txBody>
                  <a:tcPr anchor="ctr"/>
                </a:tc>
                <a:tc>
                  <a:txBody>
                    <a:bodyPr/>
                    <a:lstStyle/>
                    <a:p>
                      <a:pPr algn="ctr"/>
                      <a:r>
                        <a:rPr lang="en-US" dirty="0" err="1"/>
                        <a:t>Kecepatan</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1316680503"/>
                  </a:ext>
                </a:extLst>
              </a:tr>
              <a:tr h="370840">
                <a:tc>
                  <a:txBody>
                    <a:bodyPr/>
                    <a:lstStyle/>
                    <a:p>
                      <a:pPr algn="ctr"/>
                      <a:r>
                        <a:rPr lang="en-US" dirty="0"/>
                        <a:t>5</a:t>
                      </a:r>
                      <a:endParaRPr lang="en-ID" dirty="0"/>
                    </a:p>
                  </a:txBody>
                  <a:tcPr anchor="ctr"/>
                </a:tc>
                <a:tc>
                  <a:txBody>
                    <a:bodyPr/>
                    <a:lstStyle/>
                    <a:p>
                      <a:pPr algn="ctr"/>
                      <a:r>
                        <a:rPr lang="en-US" dirty="0" err="1"/>
                        <a:t>Percepatan</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2938929156"/>
                  </a:ext>
                </a:extLst>
              </a:tr>
              <a:tr h="370840">
                <a:tc>
                  <a:txBody>
                    <a:bodyPr/>
                    <a:lstStyle/>
                    <a:p>
                      <a:pPr algn="ctr"/>
                      <a:r>
                        <a:rPr lang="en-US" dirty="0"/>
                        <a:t>6</a:t>
                      </a:r>
                      <a:endParaRPr lang="en-ID" dirty="0"/>
                    </a:p>
                  </a:txBody>
                  <a:tcPr anchor="ctr"/>
                </a:tc>
                <a:tc>
                  <a:txBody>
                    <a:bodyPr/>
                    <a:lstStyle/>
                    <a:p>
                      <a:pPr algn="ctr"/>
                      <a:r>
                        <a:rPr lang="en-US" dirty="0"/>
                        <a:t>Gaya</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3522715413"/>
                  </a:ext>
                </a:extLst>
              </a:tr>
              <a:tr h="370840">
                <a:tc>
                  <a:txBody>
                    <a:bodyPr/>
                    <a:lstStyle/>
                    <a:p>
                      <a:pPr algn="ctr"/>
                      <a:r>
                        <a:rPr lang="en-US" dirty="0"/>
                        <a:t>7</a:t>
                      </a:r>
                      <a:endParaRPr lang="en-ID" dirty="0"/>
                    </a:p>
                  </a:txBody>
                  <a:tcPr anchor="ctr"/>
                </a:tc>
                <a:tc>
                  <a:txBody>
                    <a:bodyPr/>
                    <a:lstStyle/>
                    <a:p>
                      <a:pPr algn="ctr"/>
                      <a:r>
                        <a:rPr lang="en-US" dirty="0"/>
                        <a:t>Usaha</a:t>
                      </a:r>
                      <a:endParaRPr lang="en-ID" dirty="0"/>
                    </a:p>
                  </a:txBody>
                  <a:tcPr anchor="ctr"/>
                </a:tc>
                <a:tc>
                  <a:txBody>
                    <a:bodyPr/>
                    <a:lstStyle/>
                    <a:p>
                      <a:pPr algn="ctr"/>
                      <a:endParaRPr lang="en-ID" dirty="0"/>
                    </a:p>
                  </a:txBody>
                  <a:tcPr anchor="ctr"/>
                </a:tc>
                <a:tc>
                  <a:txBody>
                    <a:bodyPr/>
                    <a:lstStyle/>
                    <a:p>
                      <a:pPr algn="ctr"/>
                      <a:endParaRPr lang="en-ID" dirty="0"/>
                    </a:p>
                  </a:txBody>
                  <a:tcPr anchor="ctr"/>
                </a:tc>
                <a:extLst>
                  <a:ext uri="{0D108BD9-81ED-4DB2-BD59-A6C34878D82A}">
                    <a16:rowId xmlns:a16="http://schemas.microsoft.com/office/drawing/2014/main" val="26825172"/>
                  </a:ext>
                </a:extLst>
              </a:tr>
            </a:tbl>
          </a:graphicData>
        </a:graphic>
      </p:graphicFrame>
    </p:spTree>
    <p:extLst>
      <p:ext uri="{BB962C8B-B14F-4D97-AF65-F5344CB8AC3E}">
        <p14:creationId xmlns:p14="http://schemas.microsoft.com/office/powerpoint/2010/main" val="2693528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395536" y="339502"/>
            <a:ext cx="7004853" cy="591015"/>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Satuan</a:t>
            </a:r>
            <a:endParaRPr lang="en-US" sz="2800" b="1" dirty="0">
              <a:solidFill>
                <a:srgbClr val="F06881"/>
              </a:solidFill>
              <a:latin typeface="Calibri" panose="020F0502020204030204" pitchFamily="34" charset="0"/>
            </a:endParaRPr>
          </a:p>
        </p:txBody>
      </p:sp>
      <p:sp>
        <p:nvSpPr>
          <p:cNvPr id="2" name="TextBox 1">
            <a:extLst>
              <a:ext uri="{FF2B5EF4-FFF2-40B4-BE49-F238E27FC236}">
                <a16:creationId xmlns:a16="http://schemas.microsoft.com/office/drawing/2014/main" id="{1CB5FF2A-E9C9-4EA5-9725-8D62030E4B01}"/>
              </a:ext>
            </a:extLst>
          </p:cNvPr>
          <p:cNvSpPr txBox="1"/>
          <p:nvPr/>
        </p:nvSpPr>
        <p:spPr>
          <a:xfrm>
            <a:off x="827584" y="930517"/>
            <a:ext cx="6192688" cy="2504725"/>
          </a:xfrm>
          <a:prstGeom prst="rect">
            <a:avLst/>
          </a:prstGeom>
          <a:noFill/>
        </p:spPr>
        <p:txBody>
          <a:bodyPr wrap="square" rtlCol="0">
            <a:spAutoFit/>
          </a:bodyPr>
          <a:lstStyle/>
          <a:p>
            <a:pPr marL="285750" indent="-285750">
              <a:buFont typeface="Wingdings" panose="05000000000000000000" pitchFamily="2" charset="2"/>
              <a:buChar char="Ø"/>
            </a:pPr>
            <a:r>
              <a:rPr lang="en-US" dirty="0" err="1">
                <a:latin typeface="Comic Sans MS" panose="030F0702030302020204" pitchFamily="66" charset="0"/>
              </a:rPr>
              <a:t>Ukuran</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unit yang </a:t>
            </a:r>
            <a:r>
              <a:rPr lang="en-US" dirty="0" err="1">
                <a:latin typeface="Comic Sans MS" panose="030F0702030302020204" pitchFamily="66" charset="0"/>
              </a:rPr>
              <a:t>menentukan</a:t>
            </a:r>
            <a:r>
              <a:rPr lang="en-US" dirty="0">
                <a:latin typeface="Comic Sans MS" panose="030F0702030302020204" pitchFamily="66" charset="0"/>
              </a:rPr>
              <a:t>/</a:t>
            </a:r>
            <a:r>
              <a:rPr lang="en-US" dirty="0" err="1">
                <a:latin typeface="Comic Sans MS" panose="030F0702030302020204" pitchFamily="66" charset="0"/>
              </a:rPr>
              <a:t>menyatakan</a:t>
            </a:r>
            <a:r>
              <a:rPr lang="en-US" dirty="0">
                <a:latin typeface="Comic Sans MS" panose="030F0702030302020204" pitchFamily="66" charset="0"/>
              </a:rPr>
              <a:t> </a:t>
            </a:r>
            <a:r>
              <a:rPr lang="en-US" dirty="0" err="1">
                <a:latin typeface="Comic Sans MS" panose="030F0702030302020204" pitchFamily="66" charset="0"/>
              </a:rPr>
              <a:t>nilai</a:t>
            </a:r>
            <a:r>
              <a:rPr lang="en-US" dirty="0">
                <a:latin typeface="Comic Sans MS" panose="030F0702030302020204" pitchFamily="66" charset="0"/>
              </a:rPr>
              <a:t> </a:t>
            </a:r>
            <a:r>
              <a:rPr lang="en-US" dirty="0" err="1">
                <a:latin typeface="Comic Sans MS" panose="030F0702030302020204" pitchFamily="66" charset="0"/>
              </a:rPr>
              <a:t>suatu</a:t>
            </a:r>
            <a:r>
              <a:rPr lang="en-US" dirty="0">
                <a:latin typeface="Comic Sans MS" panose="030F0702030302020204" pitchFamily="66" charset="0"/>
              </a:rPr>
              <a:t> </a:t>
            </a:r>
            <a:r>
              <a:rPr lang="en-US" dirty="0" err="1">
                <a:latin typeface="Comic Sans MS" panose="030F0702030302020204" pitchFamily="66" charset="0"/>
              </a:rPr>
              <a:t>besaran</a:t>
            </a:r>
            <a:endParaRPr lang="en-US" dirty="0">
              <a:latin typeface="Comic Sans MS" panose="030F0702030302020204" pitchFamily="66" charset="0"/>
            </a:endParaRPr>
          </a:p>
          <a:p>
            <a:pPr marL="285750" indent="-285750">
              <a:buFont typeface="Wingdings" panose="05000000000000000000" pitchFamily="2" charset="2"/>
              <a:buChar char="Ø"/>
            </a:pPr>
            <a:endParaRPr lang="en-US" dirty="0">
              <a:latin typeface="Comic Sans MS" panose="030F0702030302020204" pitchFamily="66" charset="0"/>
            </a:endParaRPr>
          </a:p>
          <a:p>
            <a:pPr marL="285750" indent="-285750">
              <a:lnSpc>
                <a:spcPct val="200000"/>
              </a:lnSpc>
              <a:buFont typeface="Wingdings" panose="05000000000000000000" pitchFamily="2" charset="2"/>
              <a:buChar char="Ø"/>
            </a:pPr>
            <a:r>
              <a:rPr lang="en-US" dirty="0" err="1">
                <a:latin typeface="Comic Sans MS" panose="030F0702030302020204" pitchFamily="66" charset="0"/>
              </a:rPr>
              <a:t>Sistem</a:t>
            </a:r>
            <a:r>
              <a:rPr lang="en-US" dirty="0">
                <a:latin typeface="Comic Sans MS" panose="030F0702030302020204" pitchFamily="66" charset="0"/>
              </a:rPr>
              <a:t> </a:t>
            </a:r>
            <a:r>
              <a:rPr lang="en-US" dirty="0" err="1">
                <a:latin typeface="Comic Sans MS" panose="030F0702030302020204" pitchFamily="66" charset="0"/>
              </a:rPr>
              <a:t>satuan</a:t>
            </a:r>
            <a:r>
              <a:rPr lang="en-US" dirty="0">
                <a:latin typeface="Comic Sans MS" panose="030F0702030302020204" pitchFamily="66" charset="0"/>
              </a:rPr>
              <a:t> </a:t>
            </a:r>
            <a:r>
              <a:rPr lang="en-US" dirty="0" err="1">
                <a:latin typeface="Comic Sans MS" panose="030F0702030302020204" pitchFamily="66" charset="0"/>
              </a:rPr>
              <a:t>biasanya</a:t>
            </a:r>
            <a:r>
              <a:rPr lang="en-US" dirty="0">
                <a:latin typeface="Comic Sans MS" panose="030F0702030302020204" pitchFamily="66" charset="0"/>
              </a:rPr>
              <a:t> </a:t>
            </a:r>
            <a:r>
              <a:rPr lang="en-US" dirty="0" err="1">
                <a:latin typeface="Comic Sans MS" panose="030F0702030302020204" pitchFamily="66" charset="0"/>
              </a:rPr>
              <a:t>dibagi</a:t>
            </a:r>
            <a:r>
              <a:rPr lang="en-US" dirty="0">
                <a:latin typeface="Comic Sans MS" panose="030F0702030302020204" pitchFamily="66" charset="0"/>
              </a:rPr>
              <a:t> </a:t>
            </a:r>
            <a:r>
              <a:rPr lang="en-US" dirty="0" err="1">
                <a:latin typeface="Comic Sans MS" panose="030F0702030302020204" pitchFamily="66" charset="0"/>
              </a:rPr>
              <a:t>menjadi</a:t>
            </a:r>
            <a:r>
              <a:rPr lang="en-US" dirty="0">
                <a:latin typeface="Comic Sans MS" panose="030F0702030302020204" pitchFamily="66" charset="0"/>
              </a:rPr>
              <a:t>:</a:t>
            </a:r>
          </a:p>
          <a:p>
            <a:pPr marL="285750" indent="-285750">
              <a:lnSpc>
                <a:spcPct val="200000"/>
              </a:lnSpc>
              <a:buFont typeface="Courier New" panose="02070309020205020404" pitchFamily="49" charset="0"/>
              <a:buChar char="o"/>
            </a:pPr>
            <a:r>
              <a:rPr lang="en-US" dirty="0" err="1">
                <a:latin typeface="Comic Sans MS" panose="030F0702030302020204" pitchFamily="66" charset="0"/>
              </a:rPr>
              <a:t>Sistem</a:t>
            </a:r>
            <a:r>
              <a:rPr lang="en-US" dirty="0">
                <a:latin typeface="Comic Sans MS" panose="030F0702030302020204" pitchFamily="66" charset="0"/>
              </a:rPr>
              <a:t> SI</a:t>
            </a:r>
          </a:p>
          <a:p>
            <a:pPr marL="285750" indent="-285750">
              <a:lnSpc>
                <a:spcPct val="200000"/>
              </a:lnSpc>
              <a:buFont typeface="Courier New" panose="02070309020205020404" pitchFamily="49" charset="0"/>
              <a:buChar char="o"/>
            </a:pPr>
            <a:r>
              <a:rPr lang="en-US" dirty="0" err="1">
                <a:latin typeface="Comic Sans MS" panose="030F0702030302020204" pitchFamily="66" charset="0"/>
              </a:rPr>
              <a:t>Sistem</a:t>
            </a:r>
            <a:r>
              <a:rPr lang="en-US" dirty="0">
                <a:latin typeface="Comic Sans MS" panose="030F0702030302020204" pitchFamily="66" charset="0"/>
              </a:rPr>
              <a:t> Non-SI</a:t>
            </a:r>
          </a:p>
        </p:txBody>
      </p:sp>
    </p:spTree>
    <p:extLst>
      <p:ext uri="{BB962C8B-B14F-4D97-AF65-F5344CB8AC3E}">
        <p14:creationId xmlns:p14="http://schemas.microsoft.com/office/powerpoint/2010/main" val="37400313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Dimensi</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41176"/>
            <a:ext cx="7505850" cy="2011256"/>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r>
              <a:rPr lang="id-ID" dirty="0">
                <a:solidFill>
                  <a:srgbClr val="4F81BD"/>
                </a:solidFill>
                <a:latin typeface="Calibri" panose="020F0502020204030204" pitchFamily="34" charset="0"/>
                <a:ea typeface="Calibri" panose="020F0502020204030204" pitchFamily="34" charset="0"/>
              </a:rPr>
              <a:t>Untuk mengetahui suatu besaran di dalam Fisika dapat digunakan analisis dimensional yang disebut dengan dimensi suatu besaran. </a:t>
            </a:r>
          </a:p>
          <a:p>
            <a:pPr marL="285750" indent="-285750">
              <a:lnSpc>
                <a:spcPct val="107000"/>
              </a:lnSpc>
              <a:spcAft>
                <a:spcPts val="600"/>
              </a:spcAft>
              <a:buFont typeface="Wingdings" panose="05000000000000000000" pitchFamily="2" charset="2"/>
              <a:buChar char="ü"/>
            </a:pPr>
            <a:r>
              <a:rPr lang="id-ID" dirty="0">
                <a:solidFill>
                  <a:srgbClr val="4F81BD"/>
                </a:solidFill>
                <a:latin typeface="Calibri" panose="020F0502020204030204" pitchFamily="34" charset="0"/>
                <a:ea typeface="Calibri" panose="020F0502020204030204" pitchFamily="34" charset="0"/>
              </a:rPr>
              <a:t>Dimensi adalah cara besaran tersebut disusun dari besaran-besaran pokok. </a:t>
            </a:r>
          </a:p>
          <a:p>
            <a:pPr marL="285750" indent="-285750">
              <a:lnSpc>
                <a:spcPct val="107000"/>
              </a:lnSpc>
              <a:spcAft>
                <a:spcPts val="600"/>
              </a:spcAft>
              <a:buFont typeface="Wingdings" panose="05000000000000000000" pitchFamily="2" charset="2"/>
              <a:buChar char="ü"/>
            </a:pPr>
            <a:r>
              <a:rPr lang="id-ID" dirty="0">
                <a:solidFill>
                  <a:srgbClr val="4F81BD"/>
                </a:solidFill>
                <a:latin typeface="Calibri" panose="020F0502020204030204" pitchFamily="34" charset="0"/>
                <a:ea typeface="Calibri" panose="020F0502020204030204" pitchFamily="34" charset="0"/>
              </a:rPr>
              <a:t>Semua besaran turunan dalam Fisika dapat dinyatakan dengan besaran pokok sehingga dimensi besaran turunan dapat ditentukan dari dimensi besaran pokok. </a:t>
            </a:r>
            <a:endPar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43101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7" dur="500"/>
                                        <p:tgtEl>
                                          <p:spTgt spid="18">
                                            <p:txEl>
                                              <p:pRg st="0" end="0"/>
                                            </p:txEl>
                                          </p:spTgt>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1" dur="500"/>
                                        <p:tgtEl>
                                          <p:spTgt spid="18">
                                            <p:txEl>
                                              <p:pRg st="1" end="1"/>
                                            </p:txEl>
                                          </p:spTgt>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25"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Dimensi</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41176"/>
            <a:ext cx="4625530" cy="2384564"/>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r>
              <a:rPr lang="en-US" dirty="0" err="1">
                <a:solidFill>
                  <a:srgbClr val="4F81BD"/>
                </a:solidFill>
                <a:latin typeface="Calibri" panose="020F0502020204030204" pitchFamily="34" charset="0"/>
                <a:ea typeface="Calibri" panose="020F0502020204030204" pitchFamily="34" charset="0"/>
              </a:rPr>
              <a:t>Menggambarkan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besaran-besaran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pokok</a:t>
            </a:r>
            <a:r>
              <a:rPr lang="en-US" dirty="0">
                <a:solidFill>
                  <a:srgbClr val="4F81BD"/>
                </a:solidFill>
                <a:latin typeface="Calibri" panose="020F0502020204030204" pitchFamily="34" charset="0"/>
                <a:ea typeface="Calibri" panose="020F0502020204030204" pitchFamily="34" charset="0"/>
              </a:rPr>
              <a:t> yang </a:t>
            </a:r>
            <a:r>
              <a:rPr lang="en-US" dirty="0" err="1">
                <a:solidFill>
                  <a:srgbClr val="4F81BD"/>
                </a:solidFill>
                <a:latin typeface="Calibri" panose="020F0502020204030204" pitchFamily="34" charset="0"/>
                <a:ea typeface="Calibri" panose="020F0502020204030204" pitchFamily="34" charset="0"/>
              </a:rPr>
              <a:t>menyusun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suatu</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besaran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turunan</a:t>
            </a:r>
            <a:r>
              <a:rPr lang="en-US" dirty="0">
                <a:solidFill>
                  <a:srgbClr val="4F81BD"/>
                </a:solidFill>
                <a:latin typeface="Calibri" panose="020F0502020204030204" pitchFamily="34" charset="0"/>
                <a:ea typeface="Calibri" panose="020F0502020204030204" pitchFamily="34" charset="0"/>
              </a:rPr>
              <a:t>.</a:t>
            </a:r>
            <a:endParaRPr lang="id-ID" dirty="0">
              <a:solidFill>
                <a:srgbClr val="4F81BD"/>
              </a:solidFill>
              <a:latin typeface="Calibri" panose="020F0502020204030204" pitchFamily="34" charset="0"/>
              <a:ea typeface="Calibri" panose="020F0502020204030204" pitchFamily="34" charset="0"/>
            </a:endParaRPr>
          </a:p>
          <a:p>
            <a:pPr marL="285750" indent="-285750">
              <a:lnSpc>
                <a:spcPct val="107000"/>
              </a:lnSpc>
              <a:spcAft>
                <a:spcPts val="600"/>
              </a:spcAft>
              <a:buFont typeface="Wingdings" panose="05000000000000000000" pitchFamily="2" charset="2"/>
              <a:buChar char="ü"/>
            </a:pPr>
            <a:r>
              <a:rPr lang="en-US" dirty="0" err="1">
                <a:solidFill>
                  <a:srgbClr val="4F81BD"/>
                </a:solidFill>
                <a:latin typeface="Calibri" panose="020F0502020204030204" pitchFamily="34" charset="0"/>
                <a:ea typeface="Calibri" panose="020F0502020204030204" pitchFamily="34" charset="0"/>
              </a:rPr>
              <a:t>Menunjukkan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kesamaan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besaran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berdasarkan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kesamaan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dimensinya</a:t>
            </a:r>
            <a:r>
              <a:rPr lang="id-ID" dirty="0">
                <a:solidFill>
                  <a:srgbClr val="4F81BD"/>
                </a:solidFill>
                <a:latin typeface="Calibri" panose="020F0502020204030204" pitchFamily="34" charset="0"/>
                <a:ea typeface="Calibri" panose="020F0502020204030204" pitchFamily="34" charset="0"/>
              </a:rPr>
              <a:t>. </a:t>
            </a:r>
          </a:p>
          <a:p>
            <a:pPr marL="285750" indent="-285750">
              <a:lnSpc>
                <a:spcPct val="107000"/>
              </a:lnSpc>
              <a:spcAft>
                <a:spcPts val="600"/>
              </a:spcAft>
              <a:buFont typeface="Wingdings" panose="05000000000000000000" pitchFamily="2" charset="2"/>
              <a:buChar char="ü"/>
            </a:pPr>
            <a:r>
              <a:rPr lang="en-US" dirty="0" err="1">
                <a:solidFill>
                  <a:srgbClr val="4F81BD"/>
                </a:solidFill>
                <a:latin typeface="Calibri" panose="020F0502020204030204" pitchFamily="34" charset="0"/>
                <a:ea typeface="Calibri" panose="020F0502020204030204" pitchFamily="34" charset="0"/>
              </a:rPr>
              <a:t>Menentukan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dimensi</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atau</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satuan</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suatu</a:t>
            </a:r>
            <a:r>
              <a:rPr lang="en-US" dirty="0">
                <a:solidFill>
                  <a:srgbClr val="4F81BD"/>
                </a:solidFill>
                <a:latin typeface="Calibri" panose="020F0502020204030204" pitchFamily="34" charset="0"/>
                <a:ea typeface="Calibri" panose="020F0502020204030204" pitchFamily="34" charset="0"/>
              </a:rPr>
              <a:t> </a:t>
            </a:r>
            <a:r>
              <a:rPr lang="en-US" dirty="0" err="1">
                <a:solidFill>
                  <a:srgbClr val="4F81BD"/>
                </a:solidFill>
                <a:latin typeface="Calibri" panose="020F0502020204030204" pitchFamily="34" charset="0"/>
                <a:ea typeface="Calibri" panose="020F0502020204030204" pitchFamily="34" charset="0"/>
              </a:rPr>
              <a:t>konstanta</a:t>
            </a:r>
            <a:r>
              <a:rPr lang="en-US" dirty="0">
                <a:solidFill>
                  <a:srgbClr val="4F81BD"/>
                </a:solidFill>
                <a:latin typeface="Calibri" panose="020F0502020204030204" pitchFamily="34" charset="0"/>
                <a:ea typeface="Calibri" panose="020F0502020204030204" pitchFamily="34" charset="0"/>
              </a:rPr>
              <a:t>.</a:t>
            </a:r>
          </a:p>
          <a:p>
            <a:pPr marL="285750" indent="-285750">
              <a:lnSpc>
                <a:spcPct val="107000"/>
              </a:lnSpc>
              <a:spcAft>
                <a:spcPts val="600"/>
              </a:spcAft>
              <a:buFont typeface="Wingdings" panose="05000000000000000000" pitchFamily="2" charset="2"/>
              <a:buChar char="ü"/>
            </a:pPr>
            <a:r>
              <a:rPr lang="en-US"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Membuktikan</a:t>
            </a:r>
            <a:r>
              <a:rPr lang="en-US"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kebenaran</a:t>
            </a:r>
            <a:r>
              <a:rPr lang="en-US"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perumusan</a:t>
            </a:r>
            <a:r>
              <a:rPr lang="en-US"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fisika</a:t>
            </a:r>
            <a:r>
              <a:rPr lang="en-US" dirty="0">
                <a:solidFill>
                  <a:srgbClr val="4F81BD"/>
                </a:solidFill>
                <a:latin typeface="Calibri" panose="020F0502020204030204" pitchFamily="34" charset="0"/>
                <a:ea typeface="Calibri" panose="020F0502020204030204" pitchFamily="34" charset="0"/>
                <a:cs typeface="Times New Roman" panose="02020603050405020304" pitchFamily="18" charset="0"/>
              </a:rPr>
              <a:t>.</a:t>
            </a:r>
            <a:endPar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E8CCAA98-5A0B-4B1E-B800-B97ACFF60667}"/>
                  </a:ext>
                </a:extLst>
              </p:cNvPr>
              <p:cNvGraphicFramePr>
                <a:graphicFrameLocks noGrp="1"/>
              </p:cNvGraphicFramePr>
              <p:nvPr>
                <p:extLst>
                  <p:ext uri="{D42A27DB-BD31-4B8C-83A1-F6EECF244321}">
                    <p14:modId xmlns:p14="http://schemas.microsoft.com/office/powerpoint/2010/main" val="3272203559"/>
                  </p:ext>
                </p:extLst>
              </p:nvPr>
            </p:nvGraphicFramePr>
            <p:xfrm>
              <a:off x="5831996" y="1645502"/>
              <a:ext cx="2913230" cy="2552361"/>
            </p:xfrm>
            <a:graphic>
              <a:graphicData uri="http://schemas.openxmlformats.org/drawingml/2006/table">
                <a:tbl>
                  <a:tblPr firstRow="1" bandRow="1">
                    <a:tableStyleId>{BDBED569-4797-4DF1-A0F4-6AAB3CD982D8}</a:tableStyleId>
                  </a:tblPr>
                  <a:tblGrid>
                    <a:gridCol w="464958">
                      <a:extLst>
                        <a:ext uri="{9D8B030D-6E8A-4147-A177-3AD203B41FA5}">
                          <a16:colId xmlns:a16="http://schemas.microsoft.com/office/drawing/2014/main" val="1041599880"/>
                        </a:ext>
                      </a:extLst>
                    </a:gridCol>
                    <a:gridCol w="1512168">
                      <a:extLst>
                        <a:ext uri="{9D8B030D-6E8A-4147-A177-3AD203B41FA5}">
                          <a16:colId xmlns:a16="http://schemas.microsoft.com/office/drawing/2014/main" val="1434430276"/>
                        </a:ext>
                      </a:extLst>
                    </a:gridCol>
                    <a:gridCol w="936104">
                      <a:extLst>
                        <a:ext uri="{9D8B030D-6E8A-4147-A177-3AD203B41FA5}">
                          <a16:colId xmlns:a16="http://schemas.microsoft.com/office/drawing/2014/main" val="1431119058"/>
                        </a:ext>
                      </a:extLst>
                    </a:gridCol>
                  </a:tblGrid>
                  <a:tr h="370840">
                    <a:tc>
                      <a:txBody>
                        <a:bodyPr/>
                        <a:lstStyle/>
                        <a:p>
                          <a:pPr algn="ctr"/>
                          <a:r>
                            <a:rPr lang="id-ID" sz="1400" dirty="0"/>
                            <a:t>No</a:t>
                          </a:r>
                          <a:endParaRPr lang="en-ID" sz="1400" dirty="0"/>
                        </a:p>
                      </a:txBody>
                      <a:tcPr/>
                    </a:tc>
                    <a:tc>
                      <a:txBody>
                        <a:bodyPr/>
                        <a:lstStyle/>
                        <a:p>
                          <a:pPr algn="ctr"/>
                          <a:r>
                            <a:rPr lang="id-ID" sz="1400" dirty="0"/>
                            <a:t>Besaran Pokok</a:t>
                          </a:r>
                          <a:endParaRPr lang="en-ID" sz="1400" dirty="0"/>
                        </a:p>
                      </a:txBody>
                      <a:tcPr/>
                    </a:tc>
                    <a:tc>
                      <a:txBody>
                        <a:bodyPr/>
                        <a:lstStyle/>
                        <a:p>
                          <a:pPr algn="ctr"/>
                          <a:r>
                            <a:rPr lang="id-ID" sz="1400" dirty="0"/>
                            <a:t>Dimensi</a:t>
                          </a:r>
                          <a:endParaRPr lang="en-ID" sz="1400" dirty="0"/>
                        </a:p>
                      </a:txBody>
                      <a:tcPr/>
                    </a:tc>
                    <a:extLst>
                      <a:ext uri="{0D108BD9-81ED-4DB2-BD59-A6C34878D82A}">
                        <a16:rowId xmlns:a16="http://schemas.microsoft.com/office/drawing/2014/main" val="2645683174"/>
                      </a:ext>
                    </a:extLst>
                  </a:tr>
                  <a:tr h="321971">
                    <a:tc>
                      <a:txBody>
                        <a:bodyPr/>
                        <a:lstStyle/>
                        <a:p>
                          <a:pPr algn="ctr"/>
                          <a:r>
                            <a:rPr lang="id-ID" sz="1400" dirty="0"/>
                            <a:t>(1)</a:t>
                          </a:r>
                          <a:endParaRPr lang="en-ID" sz="1400" dirty="0"/>
                        </a:p>
                      </a:txBody>
                      <a:tcPr/>
                    </a:tc>
                    <a:tc>
                      <a:txBody>
                        <a:bodyPr/>
                        <a:lstStyle/>
                        <a:p>
                          <a:r>
                            <a:rPr lang="id-ID" sz="1400" dirty="0"/>
                            <a:t>Panjang</a:t>
                          </a:r>
                        </a:p>
                      </a:txBody>
                      <a:tcPr/>
                    </a:tc>
                    <a:tc>
                      <a:txBody>
                        <a:bodyPr/>
                        <a:lstStyle/>
                        <a:p>
                          <a:pPr algn="ctr"/>
                          <a:r>
                            <a:rPr lang="id-ID" sz="1400" dirty="0"/>
                            <a:t>[L]</a:t>
                          </a:r>
                          <a:endParaRPr lang="en-ID" sz="1400" dirty="0"/>
                        </a:p>
                      </a:txBody>
                      <a:tcPr/>
                    </a:tc>
                    <a:extLst>
                      <a:ext uri="{0D108BD9-81ED-4DB2-BD59-A6C34878D82A}">
                        <a16:rowId xmlns:a16="http://schemas.microsoft.com/office/drawing/2014/main" val="2912889358"/>
                      </a:ext>
                    </a:extLst>
                  </a:tr>
                  <a:tr h="311171">
                    <a:tc>
                      <a:txBody>
                        <a:bodyPr/>
                        <a:lstStyle/>
                        <a:p>
                          <a:pPr algn="ctr"/>
                          <a:r>
                            <a:rPr lang="id-ID" sz="1400" dirty="0"/>
                            <a:t>(2)</a:t>
                          </a:r>
                          <a:endParaRPr lang="en-ID" sz="1400" dirty="0"/>
                        </a:p>
                      </a:txBody>
                      <a:tcPr/>
                    </a:tc>
                    <a:tc>
                      <a:txBody>
                        <a:bodyPr/>
                        <a:lstStyle/>
                        <a:p>
                          <a:r>
                            <a:rPr lang="id-ID" sz="1400" dirty="0"/>
                            <a:t>Massa</a:t>
                          </a:r>
                          <a:endParaRPr lang="en-ID" sz="1400" dirty="0"/>
                        </a:p>
                      </a:txBody>
                      <a:tcPr/>
                    </a:tc>
                    <a:tc>
                      <a:txBody>
                        <a:bodyPr/>
                        <a:lstStyle/>
                        <a:p>
                          <a:pPr algn="ctr"/>
                          <a:r>
                            <a:rPr lang="id-ID" sz="1400" dirty="0"/>
                            <a:t>[M]</a:t>
                          </a:r>
                          <a:endParaRPr lang="en-ID" sz="1400" dirty="0"/>
                        </a:p>
                      </a:txBody>
                      <a:tcPr/>
                    </a:tc>
                    <a:extLst>
                      <a:ext uri="{0D108BD9-81ED-4DB2-BD59-A6C34878D82A}">
                        <a16:rowId xmlns:a16="http://schemas.microsoft.com/office/drawing/2014/main" val="2925942363"/>
                      </a:ext>
                    </a:extLst>
                  </a:tr>
                  <a:tr h="228363">
                    <a:tc>
                      <a:txBody>
                        <a:bodyPr/>
                        <a:lstStyle/>
                        <a:p>
                          <a:pPr algn="ctr"/>
                          <a:r>
                            <a:rPr lang="id-ID" sz="1400" dirty="0"/>
                            <a:t>(3)</a:t>
                          </a:r>
                          <a:endParaRPr lang="en-ID" sz="1400" dirty="0"/>
                        </a:p>
                      </a:txBody>
                      <a:tcPr/>
                    </a:tc>
                    <a:tc>
                      <a:txBody>
                        <a:bodyPr/>
                        <a:lstStyle/>
                        <a:p>
                          <a:r>
                            <a:rPr lang="id-ID" sz="1400" dirty="0"/>
                            <a:t>Waktu</a:t>
                          </a:r>
                          <a:endParaRPr lang="en-ID" sz="1400" dirty="0"/>
                        </a:p>
                      </a:txBody>
                      <a:tcPr/>
                    </a:tc>
                    <a:tc>
                      <a:txBody>
                        <a:bodyPr/>
                        <a:lstStyle/>
                        <a:p>
                          <a:pPr algn="ctr"/>
                          <a:r>
                            <a:rPr lang="id-ID" sz="1400" dirty="0"/>
                            <a:t>[T]</a:t>
                          </a:r>
                          <a:endParaRPr lang="en-ID" sz="1400" dirty="0"/>
                        </a:p>
                      </a:txBody>
                      <a:tcPr/>
                    </a:tc>
                    <a:extLst>
                      <a:ext uri="{0D108BD9-81ED-4DB2-BD59-A6C34878D82A}">
                        <a16:rowId xmlns:a16="http://schemas.microsoft.com/office/drawing/2014/main" val="1952333124"/>
                      </a:ext>
                    </a:extLst>
                  </a:tr>
                  <a:tr h="289571">
                    <a:tc>
                      <a:txBody>
                        <a:bodyPr/>
                        <a:lstStyle/>
                        <a:p>
                          <a:pPr algn="ctr"/>
                          <a:r>
                            <a:rPr lang="id-ID" sz="1400" dirty="0"/>
                            <a:t>(4)</a:t>
                          </a:r>
                          <a:endParaRPr lang="en-ID" sz="1400" dirty="0"/>
                        </a:p>
                      </a:txBody>
                      <a:tcPr/>
                    </a:tc>
                    <a:tc>
                      <a:txBody>
                        <a:bodyPr/>
                        <a:lstStyle/>
                        <a:p>
                          <a:r>
                            <a:rPr lang="id-ID" sz="1400" dirty="0"/>
                            <a:t>Kuat Arus Listrik</a:t>
                          </a:r>
                          <a:endParaRPr lang="en-ID" sz="1400" dirty="0"/>
                        </a:p>
                      </a:txBody>
                      <a:tcPr/>
                    </a:tc>
                    <a:tc>
                      <a:txBody>
                        <a:bodyPr/>
                        <a:lstStyle/>
                        <a:p>
                          <a:pPr algn="ctr"/>
                          <a:r>
                            <a:rPr lang="id-ID" sz="1400" dirty="0"/>
                            <a:t>[I]</a:t>
                          </a:r>
                          <a:endParaRPr lang="en-ID" sz="1400" dirty="0"/>
                        </a:p>
                      </a:txBody>
                      <a:tcPr/>
                    </a:tc>
                    <a:extLst>
                      <a:ext uri="{0D108BD9-81ED-4DB2-BD59-A6C34878D82A}">
                        <a16:rowId xmlns:a16="http://schemas.microsoft.com/office/drawing/2014/main" val="3063922918"/>
                      </a:ext>
                    </a:extLst>
                  </a:tr>
                  <a:tr h="278771">
                    <a:tc>
                      <a:txBody>
                        <a:bodyPr/>
                        <a:lstStyle/>
                        <a:p>
                          <a:pPr algn="ctr"/>
                          <a:r>
                            <a:rPr lang="id-ID" sz="1400" dirty="0"/>
                            <a:t>(5)</a:t>
                          </a:r>
                          <a:endParaRPr lang="en-ID" sz="1400" dirty="0"/>
                        </a:p>
                      </a:txBody>
                      <a:tcPr/>
                    </a:tc>
                    <a:tc>
                      <a:txBody>
                        <a:bodyPr/>
                        <a:lstStyle/>
                        <a:p>
                          <a:r>
                            <a:rPr lang="id-ID" sz="1400" dirty="0"/>
                            <a:t>Intensitas Cahaya</a:t>
                          </a:r>
                          <a:endParaRPr lang="en-ID" sz="1400" dirty="0"/>
                        </a:p>
                      </a:txBody>
                      <a:tcPr/>
                    </a:tc>
                    <a:tc>
                      <a:txBody>
                        <a:bodyPr/>
                        <a:lstStyle/>
                        <a:p>
                          <a:pPr algn="ctr"/>
                          <a:r>
                            <a:rPr lang="id-ID" sz="1400" dirty="0"/>
                            <a:t>[J]</a:t>
                          </a:r>
                          <a:endParaRPr lang="en-ID" sz="1400" dirty="0"/>
                        </a:p>
                      </a:txBody>
                      <a:tcPr/>
                    </a:tc>
                    <a:extLst>
                      <a:ext uri="{0D108BD9-81ED-4DB2-BD59-A6C34878D82A}">
                        <a16:rowId xmlns:a16="http://schemas.microsoft.com/office/drawing/2014/main" val="3138588926"/>
                      </a:ext>
                    </a:extLst>
                  </a:tr>
                  <a:tr h="267971">
                    <a:tc>
                      <a:txBody>
                        <a:bodyPr/>
                        <a:lstStyle/>
                        <a:p>
                          <a:pPr algn="ctr"/>
                          <a:r>
                            <a:rPr lang="id-ID" sz="1400" dirty="0"/>
                            <a:t>(6)</a:t>
                          </a:r>
                          <a:endParaRPr lang="en-ID" sz="1400" dirty="0"/>
                        </a:p>
                      </a:txBody>
                      <a:tcPr/>
                    </a:tc>
                    <a:tc>
                      <a:txBody>
                        <a:bodyPr/>
                        <a:lstStyle/>
                        <a:p>
                          <a:r>
                            <a:rPr lang="id-ID" sz="1400" dirty="0"/>
                            <a:t>Suhu Mutlak</a:t>
                          </a:r>
                          <a:endParaRPr lang="en-ID" sz="1400" dirty="0"/>
                        </a:p>
                      </a:txBody>
                      <a:tcPr/>
                    </a:tc>
                    <a:tc>
                      <a:txBody>
                        <a:bodyPr/>
                        <a:lstStyle/>
                        <a:p>
                          <a:pPr algn="ctr"/>
                          <a:r>
                            <a:rPr lang="id-ID" sz="1400" dirty="0"/>
                            <a:t>[</a:t>
                          </a:r>
                          <a14:m>
                            <m:oMath xmlns:m="http://schemas.openxmlformats.org/officeDocument/2006/math">
                              <m:r>
                                <a:rPr lang="id-ID" sz="1400" i="1" smtClean="0">
                                  <a:latin typeface="Cambria Math" panose="02040503050406030204" pitchFamily="18" charset="0"/>
                                  <a:ea typeface="Cambria Math" panose="02040503050406030204" pitchFamily="18" charset="0"/>
                                </a:rPr>
                                <m:t>𝜃</m:t>
                              </m:r>
                            </m:oMath>
                          </a14:m>
                          <a:r>
                            <a:rPr lang="id-ID" sz="1400" dirty="0"/>
                            <a:t>]</a:t>
                          </a:r>
                          <a:endParaRPr lang="en-ID" sz="1400" dirty="0"/>
                        </a:p>
                      </a:txBody>
                      <a:tcPr/>
                    </a:tc>
                    <a:extLst>
                      <a:ext uri="{0D108BD9-81ED-4DB2-BD59-A6C34878D82A}">
                        <a16:rowId xmlns:a16="http://schemas.microsoft.com/office/drawing/2014/main" val="2719622757"/>
                      </a:ext>
                    </a:extLst>
                  </a:tr>
                  <a:tr h="329179">
                    <a:tc>
                      <a:txBody>
                        <a:bodyPr/>
                        <a:lstStyle/>
                        <a:p>
                          <a:pPr algn="ctr"/>
                          <a:r>
                            <a:rPr lang="id-ID" sz="1400" dirty="0"/>
                            <a:t>(7)</a:t>
                          </a:r>
                          <a:endParaRPr lang="en-ID" sz="1400" dirty="0"/>
                        </a:p>
                      </a:txBody>
                      <a:tcPr/>
                    </a:tc>
                    <a:tc>
                      <a:txBody>
                        <a:bodyPr/>
                        <a:lstStyle/>
                        <a:p>
                          <a:r>
                            <a:rPr lang="id-ID" sz="1400" dirty="0"/>
                            <a:t>Jumlah zat</a:t>
                          </a:r>
                          <a:endParaRPr lang="en-ID" sz="1400" dirty="0"/>
                        </a:p>
                      </a:txBody>
                      <a:tcPr/>
                    </a:tc>
                    <a:tc>
                      <a:txBody>
                        <a:bodyPr/>
                        <a:lstStyle/>
                        <a:p>
                          <a:pPr algn="ctr"/>
                          <a:r>
                            <a:rPr lang="id-ID" sz="1400" dirty="0"/>
                            <a:t>[N]</a:t>
                          </a:r>
                          <a:endParaRPr lang="en-ID" sz="1400" dirty="0"/>
                        </a:p>
                      </a:txBody>
                      <a:tcPr/>
                    </a:tc>
                    <a:extLst>
                      <a:ext uri="{0D108BD9-81ED-4DB2-BD59-A6C34878D82A}">
                        <a16:rowId xmlns:a16="http://schemas.microsoft.com/office/drawing/2014/main" val="4186963941"/>
                      </a:ext>
                    </a:extLst>
                  </a:tr>
                </a:tbl>
              </a:graphicData>
            </a:graphic>
          </p:graphicFrame>
        </mc:Choice>
        <mc:Fallback xmlns="">
          <p:graphicFrame>
            <p:nvGraphicFramePr>
              <p:cNvPr id="9" name="Table 9">
                <a:extLst>
                  <a:ext uri="{FF2B5EF4-FFF2-40B4-BE49-F238E27FC236}">
                    <a16:creationId xmlns:a16="http://schemas.microsoft.com/office/drawing/2014/main" id="{E8CCAA98-5A0B-4B1E-B800-B97ACFF60667}"/>
                  </a:ext>
                </a:extLst>
              </p:cNvPr>
              <p:cNvGraphicFramePr>
                <a:graphicFrameLocks noGrp="1"/>
              </p:cNvGraphicFramePr>
              <p:nvPr>
                <p:extLst>
                  <p:ext uri="{D42A27DB-BD31-4B8C-83A1-F6EECF244321}">
                    <p14:modId xmlns:p14="http://schemas.microsoft.com/office/powerpoint/2010/main" val="3272203559"/>
                  </p:ext>
                </p:extLst>
              </p:nvPr>
            </p:nvGraphicFramePr>
            <p:xfrm>
              <a:off x="5831996" y="1645502"/>
              <a:ext cx="2913230" cy="2552361"/>
            </p:xfrm>
            <a:graphic>
              <a:graphicData uri="http://schemas.openxmlformats.org/drawingml/2006/table">
                <a:tbl>
                  <a:tblPr firstRow="1" bandRow="1">
                    <a:tableStyleId>{BDBED569-4797-4DF1-A0F4-6AAB3CD982D8}</a:tableStyleId>
                  </a:tblPr>
                  <a:tblGrid>
                    <a:gridCol w="464958">
                      <a:extLst>
                        <a:ext uri="{9D8B030D-6E8A-4147-A177-3AD203B41FA5}">
                          <a16:colId xmlns:a16="http://schemas.microsoft.com/office/drawing/2014/main" val="1041599880"/>
                        </a:ext>
                      </a:extLst>
                    </a:gridCol>
                    <a:gridCol w="1512168">
                      <a:extLst>
                        <a:ext uri="{9D8B030D-6E8A-4147-A177-3AD203B41FA5}">
                          <a16:colId xmlns:a16="http://schemas.microsoft.com/office/drawing/2014/main" val="1434430276"/>
                        </a:ext>
                      </a:extLst>
                    </a:gridCol>
                    <a:gridCol w="936104">
                      <a:extLst>
                        <a:ext uri="{9D8B030D-6E8A-4147-A177-3AD203B41FA5}">
                          <a16:colId xmlns:a16="http://schemas.microsoft.com/office/drawing/2014/main" val="1431119058"/>
                        </a:ext>
                      </a:extLst>
                    </a:gridCol>
                  </a:tblGrid>
                  <a:tr h="370840">
                    <a:tc>
                      <a:txBody>
                        <a:bodyPr/>
                        <a:lstStyle/>
                        <a:p>
                          <a:pPr algn="ctr"/>
                          <a:r>
                            <a:rPr lang="id-ID" sz="1400" dirty="0"/>
                            <a:t>No</a:t>
                          </a:r>
                          <a:endParaRPr lang="en-ID" sz="1400" dirty="0"/>
                        </a:p>
                      </a:txBody>
                      <a:tcPr/>
                    </a:tc>
                    <a:tc>
                      <a:txBody>
                        <a:bodyPr/>
                        <a:lstStyle/>
                        <a:p>
                          <a:pPr algn="ctr"/>
                          <a:r>
                            <a:rPr lang="id-ID" sz="1400" dirty="0"/>
                            <a:t>Besaran Pokok</a:t>
                          </a:r>
                          <a:endParaRPr lang="en-ID" sz="1400" dirty="0"/>
                        </a:p>
                      </a:txBody>
                      <a:tcPr/>
                    </a:tc>
                    <a:tc>
                      <a:txBody>
                        <a:bodyPr/>
                        <a:lstStyle/>
                        <a:p>
                          <a:pPr algn="ctr"/>
                          <a:r>
                            <a:rPr lang="id-ID" sz="1400" dirty="0"/>
                            <a:t>Dimensi</a:t>
                          </a:r>
                          <a:endParaRPr lang="en-ID" sz="1400" dirty="0"/>
                        </a:p>
                      </a:txBody>
                      <a:tcPr/>
                    </a:tc>
                    <a:extLst>
                      <a:ext uri="{0D108BD9-81ED-4DB2-BD59-A6C34878D82A}">
                        <a16:rowId xmlns:a16="http://schemas.microsoft.com/office/drawing/2014/main" val="2645683174"/>
                      </a:ext>
                    </a:extLst>
                  </a:tr>
                  <a:tr h="321971">
                    <a:tc>
                      <a:txBody>
                        <a:bodyPr/>
                        <a:lstStyle/>
                        <a:p>
                          <a:pPr algn="ctr"/>
                          <a:r>
                            <a:rPr lang="id-ID" sz="1400" dirty="0"/>
                            <a:t>(1)</a:t>
                          </a:r>
                          <a:endParaRPr lang="en-ID" sz="1400" dirty="0"/>
                        </a:p>
                      </a:txBody>
                      <a:tcPr/>
                    </a:tc>
                    <a:tc>
                      <a:txBody>
                        <a:bodyPr/>
                        <a:lstStyle/>
                        <a:p>
                          <a:r>
                            <a:rPr lang="id-ID" sz="1400" dirty="0"/>
                            <a:t>Panjang</a:t>
                          </a:r>
                        </a:p>
                      </a:txBody>
                      <a:tcPr/>
                    </a:tc>
                    <a:tc>
                      <a:txBody>
                        <a:bodyPr/>
                        <a:lstStyle/>
                        <a:p>
                          <a:pPr algn="ctr"/>
                          <a:r>
                            <a:rPr lang="id-ID" sz="1400" dirty="0"/>
                            <a:t>[L]</a:t>
                          </a:r>
                          <a:endParaRPr lang="en-ID" sz="1400" dirty="0"/>
                        </a:p>
                      </a:txBody>
                      <a:tcPr/>
                    </a:tc>
                    <a:extLst>
                      <a:ext uri="{0D108BD9-81ED-4DB2-BD59-A6C34878D82A}">
                        <a16:rowId xmlns:a16="http://schemas.microsoft.com/office/drawing/2014/main" val="2912889358"/>
                      </a:ext>
                    </a:extLst>
                  </a:tr>
                  <a:tr h="311171">
                    <a:tc>
                      <a:txBody>
                        <a:bodyPr/>
                        <a:lstStyle/>
                        <a:p>
                          <a:pPr algn="ctr"/>
                          <a:r>
                            <a:rPr lang="id-ID" sz="1400" dirty="0"/>
                            <a:t>(2)</a:t>
                          </a:r>
                          <a:endParaRPr lang="en-ID" sz="1400" dirty="0"/>
                        </a:p>
                      </a:txBody>
                      <a:tcPr/>
                    </a:tc>
                    <a:tc>
                      <a:txBody>
                        <a:bodyPr/>
                        <a:lstStyle/>
                        <a:p>
                          <a:r>
                            <a:rPr lang="id-ID" sz="1400" dirty="0"/>
                            <a:t>Massa</a:t>
                          </a:r>
                          <a:endParaRPr lang="en-ID" sz="1400" dirty="0"/>
                        </a:p>
                      </a:txBody>
                      <a:tcPr/>
                    </a:tc>
                    <a:tc>
                      <a:txBody>
                        <a:bodyPr/>
                        <a:lstStyle/>
                        <a:p>
                          <a:pPr algn="ctr"/>
                          <a:r>
                            <a:rPr lang="id-ID" sz="1400" dirty="0"/>
                            <a:t>[M]</a:t>
                          </a:r>
                          <a:endParaRPr lang="en-ID" sz="1400" dirty="0"/>
                        </a:p>
                      </a:txBody>
                      <a:tcPr/>
                    </a:tc>
                    <a:extLst>
                      <a:ext uri="{0D108BD9-81ED-4DB2-BD59-A6C34878D82A}">
                        <a16:rowId xmlns:a16="http://schemas.microsoft.com/office/drawing/2014/main" val="2925942363"/>
                      </a:ext>
                    </a:extLst>
                  </a:tr>
                  <a:tr h="304800">
                    <a:tc>
                      <a:txBody>
                        <a:bodyPr/>
                        <a:lstStyle/>
                        <a:p>
                          <a:pPr algn="ctr"/>
                          <a:r>
                            <a:rPr lang="id-ID" sz="1400" dirty="0"/>
                            <a:t>(3)</a:t>
                          </a:r>
                          <a:endParaRPr lang="en-ID" sz="1400" dirty="0"/>
                        </a:p>
                      </a:txBody>
                      <a:tcPr/>
                    </a:tc>
                    <a:tc>
                      <a:txBody>
                        <a:bodyPr/>
                        <a:lstStyle/>
                        <a:p>
                          <a:r>
                            <a:rPr lang="id-ID" sz="1400" dirty="0"/>
                            <a:t>Waktu</a:t>
                          </a:r>
                          <a:endParaRPr lang="en-ID" sz="1400" dirty="0"/>
                        </a:p>
                      </a:txBody>
                      <a:tcPr/>
                    </a:tc>
                    <a:tc>
                      <a:txBody>
                        <a:bodyPr/>
                        <a:lstStyle/>
                        <a:p>
                          <a:pPr algn="ctr"/>
                          <a:r>
                            <a:rPr lang="id-ID" sz="1400" dirty="0"/>
                            <a:t>[T]</a:t>
                          </a:r>
                          <a:endParaRPr lang="en-ID" sz="1400" dirty="0"/>
                        </a:p>
                      </a:txBody>
                      <a:tcPr/>
                    </a:tc>
                    <a:extLst>
                      <a:ext uri="{0D108BD9-81ED-4DB2-BD59-A6C34878D82A}">
                        <a16:rowId xmlns:a16="http://schemas.microsoft.com/office/drawing/2014/main" val="1952333124"/>
                      </a:ext>
                    </a:extLst>
                  </a:tr>
                  <a:tr h="304800">
                    <a:tc>
                      <a:txBody>
                        <a:bodyPr/>
                        <a:lstStyle/>
                        <a:p>
                          <a:pPr algn="ctr"/>
                          <a:r>
                            <a:rPr lang="id-ID" sz="1400" dirty="0"/>
                            <a:t>(4)</a:t>
                          </a:r>
                          <a:endParaRPr lang="en-ID" sz="1400" dirty="0"/>
                        </a:p>
                      </a:txBody>
                      <a:tcPr/>
                    </a:tc>
                    <a:tc>
                      <a:txBody>
                        <a:bodyPr/>
                        <a:lstStyle/>
                        <a:p>
                          <a:r>
                            <a:rPr lang="id-ID" sz="1400" dirty="0"/>
                            <a:t>Kuat Arus Listrik</a:t>
                          </a:r>
                          <a:endParaRPr lang="en-ID" sz="1400" dirty="0"/>
                        </a:p>
                      </a:txBody>
                      <a:tcPr/>
                    </a:tc>
                    <a:tc>
                      <a:txBody>
                        <a:bodyPr/>
                        <a:lstStyle/>
                        <a:p>
                          <a:pPr algn="ctr"/>
                          <a:r>
                            <a:rPr lang="id-ID" sz="1400" dirty="0"/>
                            <a:t>[I]</a:t>
                          </a:r>
                          <a:endParaRPr lang="en-ID" sz="1400" dirty="0"/>
                        </a:p>
                      </a:txBody>
                      <a:tcPr/>
                    </a:tc>
                    <a:extLst>
                      <a:ext uri="{0D108BD9-81ED-4DB2-BD59-A6C34878D82A}">
                        <a16:rowId xmlns:a16="http://schemas.microsoft.com/office/drawing/2014/main" val="3063922918"/>
                      </a:ext>
                    </a:extLst>
                  </a:tr>
                  <a:tr h="304800">
                    <a:tc>
                      <a:txBody>
                        <a:bodyPr/>
                        <a:lstStyle/>
                        <a:p>
                          <a:pPr algn="ctr"/>
                          <a:r>
                            <a:rPr lang="id-ID" sz="1400" dirty="0"/>
                            <a:t>(5)</a:t>
                          </a:r>
                          <a:endParaRPr lang="en-ID" sz="1400" dirty="0"/>
                        </a:p>
                      </a:txBody>
                      <a:tcPr/>
                    </a:tc>
                    <a:tc>
                      <a:txBody>
                        <a:bodyPr/>
                        <a:lstStyle/>
                        <a:p>
                          <a:r>
                            <a:rPr lang="id-ID" sz="1400" dirty="0"/>
                            <a:t>Intensitas Cahaya</a:t>
                          </a:r>
                          <a:endParaRPr lang="en-ID" sz="1400" dirty="0"/>
                        </a:p>
                      </a:txBody>
                      <a:tcPr/>
                    </a:tc>
                    <a:tc>
                      <a:txBody>
                        <a:bodyPr/>
                        <a:lstStyle/>
                        <a:p>
                          <a:pPr algn="ctr"/>
                          <a:r>
                            <a:rPr lang="id-ID" sz="1400" dirty="0"/>
                            <a:t>[J]</a:t>
                          </a:r>
                          <a:endParaRPr lang="en-ID" sz="1400" dirty="0"/>
                        </a:p>
                      </a:txBody>
                      <a:tcPr/>
                    </a:tc>
                    <a:extLst>
                      <a:ext uri="{0D108BD9-81ED-4DB2-BD59-A6C34878D82A}">
                        <a16:rowId xmlns:a16="http://schemas.microsoft.com/office/drawing/2014/main" val="3138588926"/>
                      </a:ext>
                    </a:extLst>
                  </a:tr>
                  <a:tr h="304800">
                    <a:tc>
                      <a:txBody>
                        <a:bodyPr/>
                        <a:lstStyle/>
                        <a:p>
                          <a:pPr algn="ctr"/>
                          <a:r>
                            <a:rPr lang="id-ID" sz="1400" dirty="0"/>
                            <a:t>(6)</a:t>
                          </a:r>
                          <a:endParaRPr lang="en-ID" sz="1400" dirty="0"/>
                        </a:p>
                      </a:txBody>
                      <a:tcPr/>
                    </a:tc>
                    <a:tc>
                      <a:txBody>
                        <a:bodyPr/>
                        <a:lstStyle/>
                        <a:p>
                          <a:r>
                            <a:rPr lang="id-ID" sz="1400" dirty="0"/>
                            <a:t>Suhu Mutlak</a:t>
                          </a:r>
                          <a:endParaRPr lang="en-ID" sz="1400" dirty="0"/>
                        </a:p>
                      </a:txBody>
                      <a:tcPr/>
                    </a:tc>
                    <a:tc>
                      <a:txBody>
                        <a:bodyPr/>
                        <a:lstStyle/>
                        <a:p>
                          <a:endParaRPr lang="en-US"/>
                        </a:p>
                      </a:txBody>
                      <a:tcPr>
                        <a:blipFill>
                          <a:blip r:embed="rId4"/>
                          <a:stretch>
                            <a:fillRect l="-211688" t="-634000" r="-1948" b="-120000"/>
                          </a:stretch>
                        </a:blipFill>
                      </a:tcPr>
                    </a:tc>
                    <a:extLst>
                      <a:ext uri="{0D108BD9-81ED-4DB2-BD59-A6C34878D82A}">
                        <a16:rowId xmlns:a16="http://schemas.microsoft.com/office/drawing/2014/main" val="2719622757"/>
                      </a:ext>
                    </a:extLst>
                  </a:tr>
                  <a:tr h="329179">
                    <a:tc>
                      <a:txBody>
                        <a:bodyPr/>
                        <a:lstStyle/>
                        <a:p>
                          <a:pPr algn="ctr"/>
                          <a:r>
                            <a:rPr lang="id-ID" sz="1400" dirty="0"/>
                            <a:t>(7)</a:t>
                          </a:r>
                          <a:endParaRPr lang="en-ID" sz="1400" dirty="0"/>
                        </a:p>
                      </a:txBody>
                      <a:tcPr/>
                    </a:tc>
                    <a:tc>
                      <a:txBody>
                        <a:bodyPr/>
                        <a:lstStyle/>
                        <a:p>
                          <a:r>
                            <a:rPr lang="id-ID" sz="1400" dirty="0"/>
                            <a:t>Jumlah zat</a:t>
                          </a:r>
                          <a:endParaRPr lang="en-ID" sz="1400" dirty="0"/>
                        </a:p>
                      </a:txBody>
                      <a:tcPr/>
                    </a:tc>
                    <a:tc>
                      <a:txBody>
                        <a:bodyPr/>
                        <a:lstStyle/>
                        <a:p>
                          <a:pPr algn="ctr"/>
                          <a:r>
                            <a:rPr lang="id-ID" sz="1400" dirty="0"/>
                            <a:t>[N]</a:t>
                          </a:r>
                          <a:endParaRPr lang="en-ID" sz="1400" dirty="0"/>
                        </a:p>
                      </a:txBody>
                      <a:tcPr/>
                    </a:tc>
                    <a:extLst>
                      <a:ext uri="{0D108BD9-81ED-4DB2-BD59-A6C34878D82A}">
                        <a16:rowId xmlns:a16="http://schemas.microsoft.com/office/drawing/2014/main" val="4186963941"/>
                      </a:ext>
                    </a:extLst>
                  </a:tr>
                </a:tbl>
              </a:graphicData>
            </a:graphic>
          </p:graphicFrame>
        </mc:Fallback>
      </mc:AlternateContent>
    </p:spTree>
    <p:extLst>
      <p:ext uri="{BB962C8B-B14F-4D97-AF65-F5344CB8AC3E}">
        <p14:creationId xmlns:p14="http://schemas.microsoft.com/office/powerpoint/2010/main" val="2267911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7" dur="500"/>
                                        <p:tgtEl>
                                          <p:spTgt spid="18">
                                            <p:txEl>
                                              <p:pRg st="0" end="0"/>
                                            </p:txEl>
                                          </p:spTgt>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1" dur="500"/>
                                        <p:tgtEl>
                                          <p:spTgt spid="18">
                                            <p:txEl>
                                              <p:pRg st="1" end="1"/>
                                            </p:txEl>
                                          </p:spTgt>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25" dur="500"/>
                                        <p:tgtEl>
                                          <p:spTgt spid="18">
                                            <p:txEl>
                                              <p:pRg st="2" end="2"/>
                                            </p:txEl>
                                          </p:spTgt>
                                        </p:tgtEl>
                                      </p:cBhvr>
                                    </p:animEffect>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29" dur="500"/>
                                        <p:tgtEl>
                                          <p:spTgt spid="18">
                                            <p:txEl>
                                              <p:pRg st="3" end="3"/>
                                            </p:txEl>
                                          </p:spTgt>
                                        </p:tgtEl>
                                      </p:cBhvr>
                                    </p:animEffect>
                                  </p:childTnLst>
                                </p:cTn>
                              </p:par>
                            </p:childTnLst>
                          </p:cTn>
                        </p:par>
                        <p:par>
                          <p:cTn id="30" fill="hold">
                            <p:stCondLst>
                              <p:cond delay="3500"/>
                            </p:stCondLst>
                            <p:childTnLst>
                              <p:par>
                                <p:cTn id="31" presetID="53" presetClass="entr" presetSubtype="16"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C9194E9-C64E-FBF1-4FDE-F6311AA0764F}"/>
              </a:ext>
            </a:extLst>
          </p:cNvPr>
          <p:cNvSpPr txBox="1"/>
          <p:nvPr/>
        </p:nvSpPr>
        <p:spPr>
          <a:xfrm>
            <a:off x="469041" y="997884"/>
            <a:ext cx="5184576" cy="375552"/>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20"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Angka</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Penting</a:t>
              </a:r>
              <a:endParaRPr lang="en-US" b="1" dirty="0">
                <a:solidFill>
                  <a:schemeClr val="tx1"/>
                </a:solidFill>
                <a:latin typeface="Calibri" panose="020F0502020204030204" pitchFamily="34" charset="0"/>
              </a:endParaRPr>
            </a:p>
          </p:txBody>
        </p:sp>
        <p:sp>
          <p:nvSpPr>
            <p:cNvPr id="21"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22"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4" name="正方形/長方形 15">
              <a:extLst>
                <a:ext uri="{FF2B5EF4-FFF2-40B4-BE49-F238E27FC236}">
                  <a16:creationId xmlns:a16="http://schemas.microsoft.com/office/drawing/2014/main" id="{57DC62A0-338C-462D-955E-1DD70283263E}"/>
                </a:ext>
              </a:extLst>
            </p:cNvPr>
            <p:cNvSpPr/>
            <p:nvPr/>
          </p:nvSpPr>
          <p:spPr>
            <a:xfrm>
              <a:off x="1005737" y="701031"/>
              <a:ext cx="2592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25" name="TextBox 24">
              <a:extLst>
                <a:ext uri="{FF2B5EF4-FFF2-40B4-BE49-F238E27FC236}">
                  <a16:creationId xmlns:a16="http://schemas.microsoft.com/office/drawing/2014/main" id="{B212A415-2C76-476C-9864-670DA094215C}"/>
                </a:ext>
              </a:extLst>
            </p:cNvPr>
            <p:cNvSpPr txBox="1"/>
            <p:nvPr/>
          </p:nvSpPr>
          <p:spPr>
            <a:xfrm>
              <a:off x="376823" y="254009"/>
              <a:ext cx="410690"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G</a:t>
              </a:r>
            </a:p>
          </p:txBody>
        </p:sp>
      </p:grpSp>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48278" t="10095" r="7854"/>
          <a:stretch/>
        </p:blipFill>
        <p:spPr>
          <a:xfrm>
            <a:off x="1187624" y="921906"/>
            <a:ext cx="3685252" cy="4248473"/>
          </a:xfrm>
          <a:prstGeom prst="rect">
            <a:avLst/>
          </a:prstGeom>
        </p:spPr>
      </p:pic>
      <p:sp>
        <p:nvSpPr>
          <p:cNvPr id="27" name="Rectangle 26"/>
          <p:cNvSpPr/>
          <p:nvPr/>
        </p:nvSpPr>
        <p:spPr>
          <a:xfrm>
            <a:off x="1341107" y="1396104"/>
            <a:ext cx="3384376" cy="3431742"/>
          </a:xfrm>
          <a:prstGeom prst="rect">
            <a:avLst/>
          </a:prstGeom>
        </p:spPr>
        <p:txBody>
          <a:bodyPr wrap="square">
            <a:spAutoFit/>
          </a:bodyPr>
          <a:lstStyle/>
          <a:p>
            <a:pPr marL="285750" indent="-285750">
              <a:lnSpc>
                <a:spcPct val="107000"/>
              </a:lnSpc>
              <a:spcAft>
                <a:spcPts val="600"/>
              </a:spcAft>
              <a:buFont typeface="Wingdings" panose="05000000000000000000" pitchFamily="2" charset="2"/>
              <a:buChar char="ü"/>
            </a:pPr>
            <a:r>
              <a:rPr lang="id-ID" dirty="0">
                <a:latin typeface="Calibri" panose="020F0502020204030204" pitchFamily="34" charset="0"/>
                <a:ea typeface="Calibri" panose="020F0502020204030204" pitchFamily="34" charset="0"/>
                <a:cs typeface="Calibri" panose="020F0502020204030204" pitchFamily="34" charset="0"/>
              </a:rPr>
              <a:t>Angka penting terdiri atas angka pasti dan angka perkiraan (taksiran). </a:t>
            </a:r>
          </a:p>
          <a:p>
            <a:pPr marL="285750" indent="-285750">
              <a:lnSpc>
                <a:spcPct val="107000"/>
              </a:lnSpc>
              <a:spcAft>
                <a:spcPts val="600"/>
              </a:spcAft>
              <a:buFont typeface="Wingdings" panose="05000000000000000000" pitchFamily="2" charset="2"/>
              <a:buChar char="ü"/>
            </a:pPr>
            <a:r>
              <a:rPr lang="id-ID" dirty="0">
                <a:latin typeface="Calibri" panose="020F0502020204030204" pitchFamily="34" charset="0"/>
                <a:ea typeface="Calibri" panose="020F0502020204030204" pitchFamily="34" charset="0"/>
                <a:cs typeface="Calibri" panose="020F0502020204030204" pitchFamily="34" charset="0"/>
              </a:rPr>
              <a:t>Banyaknya angka penting yang ditulis dalam suatu pengukuran menyatakan derajat ketelitian suatu hasil pengukuran. Semakin tinggi ketelitiannya, semakin banyak angka pentingnya.</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011" y="2355726"/>
            <a:ext cx="3279914" cy="2401953"/>
          </a:xfrm>
          <a:prstGeom prst="rect">
            <a:avLst/>
          </a:prstGeom>
        </p:spPr>
      </p:pic>
    </p:spTree>
    <p:extLst>
      <p:ext uri="{BB962C8B-B14F-4D97-AF65-F5344CB8AC3E}">
        <p14:creationId xmlns:p14="http://schemas.microsoft.com/office/powerpoint/2010/main" val="30608364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750"/>
                                        <p:tgtEl>
                                          <p:spTgt spid="1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42"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14" presetClass="entr" presetSubtype="10" fill="hold"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19" dur="500"/>
                                        <p:tgtEl>
                                          <p:spTgt spid="27">
                                            <p:txEl>
                                              <p:pRg st="0" end="0"/>
                                            </p:txEl>
                                          </p:spTgt>
                                        </p:tgtEl>
                                      </p:cBhvr>
                                    </p:animEffect>
                                  </p:childTnLst>
                                </p:cTn>
                              </p:par>
                            </p:childTnLst>
                          </p:cTn>
                        </p:par>
                        <p:par>
                          <p:cTn id="20" fill="hold">
                            <p:stCondLst>
                              <p:cond delay="1750"/>
                            </p:stCondLst>
                            <p:childTnLst>
                              <p:par>
                                <p:cTn id="21" presetID="14" presetClass="entr" presetSubtype="10" fill="hold" nodeType="after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23"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4115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Aturan</a:t>
            </a:r>
            <a:r>
              <a:rPr lang="en-US" sz="2800" b="1" dirty="0">
                <a:solidFill>
                  <a:srgbClr val="F06881"/>
                </a:solidFill>
                <a:latin typeface="Calibri" panose="020F0502020204030204" pitchFamily="34" charset="0"/>
              </a:rPr>
              <a:t> untuk </a:t>
            </a:r>
            <a:r>
              <a:rPr lang="en-US" sz="2800" b="1" dirty="0" err="1">
                <a:solidFill>
                  <a:srgbClr val="F06881"/>
                </a:solidFill>
                <a:latin typeface="Calibri" panose="020F0502020204030204" pitchFamily="34" charset="0"/>
              </a:rPr>
              <a:t>Menentukan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Angka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Penting</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grpSp>
        <p:nvGrpSpPr>
          <p:cNvPr id="5" name="Group 4"/>
          <p:cNvGrpSpPr/>
          <p:nvPr/>
        </p:nvGrpSpPr>
        <p:grpSpPr>
          <a:xfrm>
            <a:off x="1266848" y="1482543"/>
            <a:ext cx="7409608" cy="566612"/>
            <a:chOff x="1266848" y="1525743"/>
            <a:chExt cx="7409608" cy="566612"/>
          </a:xfrm>
        </p:grpSpPr>
        <p:grpSp>
          <p:nvGrpSpPr>
            <p:cNvPr id="25" name="Group 24"/>
            <p:cNvGrpSpPr/>
            <p:nvPr/>
          </p:nvGrpSpPr>
          <p:grpSpPr>
            <a:xfrm>
              <a:off x="1266848" y="1525743"/>
              <a:ext cx="7409608" cy="566612"/>
              <a:chOff x="1547664" y="3613967"/>
              <a:chExt cx="7409608" cy="566612"/>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13967"/>
                <a:ext cx="6998440" cy="56661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spcAft>
                    <a:spcPts val="600"/>
                  </a:spcAft>
                </a:pPr>
                <a:r>
                  <a:rPr lang="en-ID" sz="1600" dirty="0" err="1">
                    <a:latin typeface="Calibri" panose="020F0502020204030204" pitchFamily="34" charset="0"/>
                    <a:ea typeface="Calibri" panose="020F0502020204030204" pitchFamily="34" charset="0"/>
                    <a:cs typeface="Times New Roman" panose="02020603050405020304" pitchFamily="18" charset="0"/>
                  </a:rPr>
                  <a:t>Semua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bukan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adalah</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Contoh</a:t>
                </a:r>
                <a:r>
                  <a:rPr lang="en-ID" sz="1600" dirty="0">
                    <a:latin typeface="Calibri" panose="020F0502020204030204" pitchFamily="34" charset="0"/>
                    <a:ea typeface="Calibri" panose="020F0502020204030204" pitchFamily="34" charset="0"/>
                    <a:cs typeface="Times New Roman" panose="02020603050405020304" pitchFamily="18" charset="0"/>
                  </a:rPr>
                  <a:t>: 3,75 cm </a:t>
                </a:r>
                <a:r>
                  <a:rPr lang="en-ID" sz="1600" dirty="0" err="1">
                    <a:latin typeface="Calibri" panose="020F0502020204030204" pitchFamily="34" charset="0"/>
                    <a:ea typeface="Calibri" panose="020F0502020204030204" pitchFamily="34" charset="0"/>
                    <a:cs typeface="Times New Roman" panose="02020603050405020304" pitchFamily="18" charset="0"/>
                  </a:rPr>
                  <a:t>memiliki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tiga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a:t>
                </a:r>
              </a:p>
              <a:p>
                <a:pPr>
                  <a:lnSpc>
                    <a:spcPct val="100000"/>
                  </a:lnSpc>
                  <a:spcAft>
                    <a:spcPts val="600"/>
                  </a:spcAft>
                </a:pPr>
                <a:r>
                  <a:rPr lang="en-ID" sz="1600" dirty="0">
                    <a:latin typeface="Calibri" panose="020F0502020204030204" pitchFamily="34" charset="0"/>
                    <a:ea typeface="Calibri" panose="020F0502020204030204" pitchFamily="34" charset="0"/>
                    <a:cs typeface="Times New Roman" panose="02020603050405020304" pitchFamily="18" charset="0"/>
                  </a:rPr>
                  <a:t> </a:t>
                </a:r>
                <a:endParaRPr lang="id-ID" sz="16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4" name="Oval 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1</a:t>
              </a:r>
            </a:p>
          </p:txBody>
        </p:sp>
      </p:grpSp>
      <p:grpSp>
        <p:nvGrpSpPr>
          <p:cNvPr id="18" name="Group 17"/>
          <p:cNvGrpSpPr/>
          <p:nvPr/>
        </p:nvGrpSpPr>
        <p:grpSpPr>
          <a:xfrm>
            <a:off x="1266848" y="2077154"/>
            <a:ext cx="7409608" cy="566612"/>
            <a:chOff x="1266848" y="1525743"/>
            <a:chExt cx="7409608" cy="566612"/>
          </a:xfrm>
        </p:grpSpPr>
        <p:grpSp>
          <p:nvGrpSpPr>
            <p:cNvPr id="21" name="Group 20"/>
            <p:cNvGrpSpPr/>
            <p:nvPr/>
          </p:nvGrpSpPr>
          <p:grpSpPr>
            <a:xfrm>
              <a:off x="1266848" y="1525743"/>
              <a:ext cx="7409608" cy="566612"/>
              <a:chOff x="1547664" y="3613967"/>
              <a:chExt cx="7409608" cy="566612"/>
            </a:xfrm>
          </p:grpSpPr>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9"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13967"/>
                <a:ext cx="6998440" cy="56661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7000"/>
                  </a:lnSpc>
                  <a:spcAft>
                    <a:spcPts val="600"/>
                  </a:spcAft>
                </a:pP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terletak</a:t>
                </a:r>
                <a:r>
                  <a:rPr lang="en-ID" sz="1600" dirty="0">
                    <a:latin typeface="Calibri" panose="020F0502020204030204" pitchFamily="34" charset="0"/>
                    <a:ea typeface="Calibri" panose="020F0502020204030204" pitchFamily="34" charset="0"/>
                    <a:cs typeface="Times New Roman" panose="02020603050405020304" pitchFamily="18" charset="0"/>
                  </a:rPr>
                  <a:t> di </a:t>
                </a:r>
                <a:r>
                  <a:rPr lang="en-ID" sz="1600" dirty="0" err="1">
                    <a:latin typeface="Calibri" panose="020F0502020204030204" pitchFamily="34" charset="0"/>
                    <a:ea typeface="Calibri" panose="020F0502020204030204" pitchFamily="34" charset="0"/>
                    <a:cs typeface="Times New Roman" panose="02020603050405020304" pitchFamily="18" charset="0"/>
                  </a:rPr>
                  <a:t>antara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dua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bukan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adalah</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Contoh</a:t>
                </a:r>
                <a:r>
                  <a:rPr lang="en-ID" sz="1600" dirty="0">
                    <a:latin typeface="Calibri" panose="020F0502020204030204" pitchFamily="34" charset="0"/>
                    <a:ea typeface="Calibri" panose="020F0502020204030204" pitchFamily="34" charset="0"/>
                    <a:cs typeface="Times New Roman" panose="02020603050405020304" pitchFamily="18" charset="0"/>
                  </a:rPr>
                  <a:t>: 305 mm </a:t>
                </a:r>
                <a:r>
                  <a:rPr lang="en-ID" sz="1600" dirty="0" err="1">
                    <a:latin typeface="Calibri" panose="020F0502020204030204" pitchFamily="34" charset="0"/>
                    <a:ea typeface="Calibri" panose="020F0502020204030204" pitchFamily="34" charset="0"/>
                    <a:cs typeface="Times New Roman" panose="02020603050405020304" pitchFamily="18" charset="0"/>
                  </a:rPr>
                  <a:t>memiliki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tiga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a:t>
                </a:r>
              </a:p>
            </p:txBody>
          </p:sp>
        </p:grpSp>
        <p:sp>
          <p:nvSpPr>
            <p:cNvPr id="24" name="Oval 2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2</a:t>
              </a:r>
            </a:p>
          </p:txBody>
        </p:sp>
      </p:grpSp>
      <p:grpSp>
        <p:nvGrpSpPr>
          <p:cNvPr id="30" name="Group 29"/>
          <p:cNvGrpSpPr/>
          <p:nvPr/>
        </p:nvGrpSpPr>
        <p:grpSpPr>
          <a:xfrm>
            <a:off x="1266848" y="2703618"/>
            <a:ext cx="7409608" cy="566612"/>
            <a:chOff x="1266848" y="1525743"/>
            <a:chExt cx="7409608" cy="566612"/>
          </a:xfrm>
        </p:grpSpPr>
        <p:grpSp>
          <p:nvGrpSpPr>
            <p:cNvPr id="31" name="Group 30"/>
            <p:cNvGrpSpPr/>
            <p:nvPr/>
          </p:nvGrpSpPr>
          <p:grpSpPr>
            <a:xfrm>
              <a:off x="1266848" y="1525743"/>
              <a:ext cx="7409608" cy="566612"/>
              <a:chOff x="1547664" y="3613967"/>
              <a:chExt cx="7409608" cy="566612"/>
            </a:xfrm>
          </p:grpSpPr>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3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13967"/>
                <a:ext cx="6998440" cy="56661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7000"/>
                  </a:lnSpc>
                  <a:spcAft>
                    <a:spcPts val="600"/>
                  </a:spcAft>
                </a:pPr>
                <a:r>
                  <a:rPr lang="id-ID" sz="1600" dirty="0">
                    <a:latin typeface="Calibri" panose="020F0502020204030204" pitchFamily="34" charset="0"/>
                    <a:ea typeface="Calibri" panose="020F0502020204030204" pitchFamily="34" charset="0"/>
                    <a:cs typeface="Times New Roman" panose="02020603050405020304" pitchFamily="18" charset="0"/>
                  </a:rPr>
                  <a:t>A</a:t>
                </a:r>
                <a:r>
                  <a:rPr lang="en-ID" sz="1600" dirty="0" err="1">
                    <a:latin typeface="Calibri" panose="020F0502020204030204" pitchFamily="34" charset="0"/>
                    <a:ea typeface="Calibri" panose="020F0502020204030204" pitchFamily="34" charset="0"/>
                    <a:cs typeface="Times New Roman" panose="02020603050405020304" pitchFamily="18" charset="0"/>
                  </a:rPr>
                  <a:t>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terletak</a:t>
                </a:r>
                <a:r>
                  <a:rPr lang="en-ID" sz="1600" dirty="0">
                    <a:latin typeface="Calibri" panose="020F0502020204030204" pitchFamily="34" charset="0"/>
                    <a:ea typeface="Calibri" panose="020F0502020204030204" pitchFamily="34" charset="0"/>
                    <a:cs typeface="Times New Roman" panose="02020603050405020304" pitchFamily="18" charset="0"/>
                  </a:rPr>
                  <a:t> di </a:t>
                </a:r>
                <a:r>
                  <a:rPr lang="en-ID" sz="1600" dirty="0" err="1">
                    <a:latin typeface="Calibri" panose="020F0502020204030204" pitchFamily="34" charset="0"/>
                    <a:ea typeface="Calibri" panose="020F0502020204030204" pitchFamily="34" charset="0"/>
                    <a:cs typeface="Times New Roman" panose="02020603050405020304" pitchFamily="18" charset="0"/>
                  </a:rPr>
                  <a:t>belakang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bukan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terakhir</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dan</a:t>
                </a:r>
                <a:r>
                  <a:rPr lang="en-ID" sz="1600" dirty="0">
                    <a:latin typeface="Calibri" panose="020F0502020204030204" pitchFamily="34" charset="0"/>
                    <a:ea typeface="Calibri" panose="020F0502020204030204" pitchFamily="34" charset="0"/>
                    <a:cs typeface="Times New Roman" panose="02020603050405020304" pitchFamily="18" charset="0"/>
                  </a:rPr>
                  <a:t> di </a:t>
                </a:r>
                <a:r>
                  <a:rPr lang="en-ID" sz="1600" dirty="0" err="1">
                    <a:latin typeface="Calibri" panose="020F0502020204030204" pitchFamily="34" charset="0"/>
                    <a:ea typeface="Calibri" panose="020F0502020204030204" pitchFamily="34" charset="0"/>
                    <a:cs typeface="Times New Roman" panose="02020603050405020304" pitchFamily="18" charset="0"/>
                  </a:rPr>
                  <a:t>belakang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tanda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desimal</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adalah</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Contoh</a:t>
                </a:r>
                <a:r>
                  <a:rPr lang="en-ID" sz="1600" dirty="0">
                    <a:latin typeface="Calibri" panose="020F0502020204030204" pitchFamily="34" charset="0"/>
                    <a:ea typeface="Calibri" panose="020F0502020204030204" pitchFamily="34" charset="0"/>
                    <a:cs typeface="Times New Roman" panose="02020603050405020304" pitchFamily="18" charset="0"/>
                  </a:rPr>
                  <a:t>: 43,20 mm </a:t>
                </a:r>
                <a:r>
                  <a:rPr lang="en-ID" sz="1600" dirty="0" err="1">
                    <a:latin typeface="Calibri" panose="020F0502020204030204" pitchFamily="34" charset="0"/>
                    <a:ea typeface="Calibri" panose="020F0502020204030204" pitchFamily="34" charset="0"/>
                    <a:cs typeface="Times New Roman" panose="02020603050405020304" pitchFamily="18" charset="0"/>
                  </a:rPr>
                  <a:t>memiliki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empat</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 </a:t>
                </a:r>
              </a:p>
            </p:txBody>
          </p:sp>
        </p:grpSp>
        <p:sp>
          <p:nvSpPr>
            <p:cNvPr id="32" name="Oval 31"/>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3</a:t>
              </a:r>
            </a:p>
          </p:txBody>
        </p:sp>
      </p:grpSp>
      <p:grpSp>
        <p:nvGrpSpPr>
          <p:cNvPr id="35" name="Group 34"/>
          <p:cNvGrpSpPr/>
          <p:nvPr/>
        </p:nvGrpSpPr>
        <p:grpSpPr>
          <a:xfrm>
            <a:off x="1266848" y="3579870"/>
            <a:ext cx="7409608" cy="566612"/>
            <a:chOff x="1266848" y="1525743"/>
            <a:chExt cx="7409608" cy="566612"/>
          </a:xfrm>
        </p:grpSpPr>
        <p:grpSp>
          <p:nvGrpSpPr>
            <p:cNvPr id="36" name="Group 35"/>
            <p:cNvGrpSpPr/>
            <p:nvPr/>
          </p:nvGrpSpPr>
          <p:grpSpPr>
            <a:xfrm>
              <a:off x="1266848" y="1525743"/>
              <a:ext cx="7409608" cy="566612"/>
              <a:chOff x="1547664" y="3613967"/>
              <a:chExt cx="7409608" cy="566612"/>
            </a:xfrm>
          </p:grpSpPr>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39"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13967"/>
                <a:ext cx="6998440" cy="56661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7000"/>
                  </a:lnSpc>
                  <a:spcAft>
                    <a:spcPts val="600"/>
                  </a:spcAft>
                </a:pP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terletak</a:t>
                </a:r>
                <a:r>
                  <a:rPr lang="en-ID" sz="1600" dirty="0">
                    <a:latin typeface="Calibri" panose="020F0502020204030204" pitchFamily="34" charset="0"/>
                    <a:ea typeface="Calibri" panose="020F0502020204030204" pitchFamily="34" charset="0"/>
                    <a:cs typeface="Times New Roman" panose="02020603050405020304" pitchFamily="18" charset="0"/>
                  </a:rPr>
                  <a:t> di </a:t>
                </a:r>
                <a:r>
                  <a:rPr lang="en-ID" sz="1600" dirty="0" err="1">
                    <a:latin typeface="Calibri" panose="020F0502020204030204" pitchFamily="34" charset="0"/>
                    <a:ea typeface="Calibri" panose="020F0502020204030204" pitchFamily="34" charset="0"/>
                    <a:cs typeface="Times New Roman" panose="02020603050405020304" pitchFamily="18" charset="0"/>
                  </a:rPr>
                  <a:t>depan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bukan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nol</a:t>
                </a:r>
                <a:r>
                  <a:rPr lang="en-ID" sz="1600" dirty="0">
                    <a:latin typeface="Calibri" panose="020F0502020204030204" pitchFamily="34" charset="0"/>
                    <a:ea typeface="Calibri" panose="020F0502020204030204" pitchFamily="34" charset="0"/>
                    <a:cs typeface="Times New Roman" panose="02020603050405020304" pitchFamily="18" charset="0"/>
                  </a:rPr>
                  <a:t> yang </a:t>
                </a:r>
                <a:r>
                  <a:rPr lang="en-ID" sz="1600" dirty="0" err="1">
                    <a:latin typeface="Calibri" panose="020F0502020204030204" pitchFamily="34" charset="0"/>
                    <a:ea typeface="Calibri" panose="020F0502020204030204" pitchFamily="34" charset="0"/>
                    <a:cs typeface="Times New Roman" panose="02020603050405020304" pitchFamily="18" charset="0"/>
                  </a:rPr>
                  <a:t>pertama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baik</a:t>
                </a:r>
                <a:r>
                  <a:rPr lang="en-ID" sz="1600" dirty="0">
                    <a:latin typeface="Calibri" panose="020F0502020204030204" pitchFamily="34" charset="0"/>
                    <a:ea typeface="Calibri" panose="020F0502020204030204" pitchFamily="34" charset="0"/>
                    <a:cs typeface="Times New Roman" panose="02020603050405020304" pitchFamily="18" charset="0"/>
                  </a:rPr>
                  <a:t> di </a:t>
                </a:r>
                <a:r>
                  <a:rPr lang="en-ID" sz="1600" dirty="0" err="1">
                    <a:latin typeface="Calibri" panose="020F0502020204030204" pitchFamily="34" charset="0"/>
                    <a:ea typeface="Calibri" panose="020F0502020204030204" pitchFamily="34" charset="0"/>
                    <a:cs typeface="Times New Roman" panose="02020603050405020304" pitchFamily="18" charset="0"/>
                  </a:rPr>
                  <a:t>sebelah</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kiri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atau</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kanan</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tanda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desimal</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adalah</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tidak</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a:t>
                </a:r>
                <a:r>
                  <a:rPr lang="id-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Contoh</a:t>
                </a:r>
                <a:r>
                  <a:rPr lang="en-ID" sz="1600" dirty="0">
                    <a:latin typeface="Calibri" panose="020F0502020204030204" pitchFamily="34" charset="0"/>
                    <a:ea typeface="Calibri" panose="020F0502020204030204" pitchFamily="34" charset="0"/>
                    <a:cs typeface="Times New Roman" panose="02020603050405020304" pitchFamily="18" charset="0"/>
                  </a:rPr>
                  <a:t>: 0,25 kg </a:t>
                </a:r>
                <a:r>
                  <a:rPr lang="en-ID" sz="1600" dirty="0" err="1">
                    <a:latin typeface="Calibri" panose="020F0502020204030204" pitchFamily="34" charset="0"/>
                    <a:ea typeface="Calibri" panose="020F0502020204030204" pitchFamily="34" charset="0"/>
                    <a:cs typeface="Times New Roman" panose="02020603050405020304" pitchFamily="18" charset="0"/>
                  </a:rPr>
                  <a:t>memiliki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dua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dan</a:t>
                </a:r>
                <a:r>
                  <a:rPr lang="en-ID" sz="1600" dirty="0">
                    <a:latin typeface="Calibri" panose="020F0502020204030204" pitchFamily="34" charset="0"/>
                    <a:ea typeface="Calibri" panose="020F0502020204030204" pitchFamily="34" charset="0"/>
                    <a:cs typeface="Times New Roman" panose="02020603050405020304" pitchFamily="18" charset="0"/>
                  </a:rPr>
                  <a:t> 0,003 kg </a:t>
                </a:r>
                <a:r>
                  <a:rPr lang="en-ID" sz="1600" dirty="0" err="1">
                    <a:latin typeface="Calibri" panose="020F0502020204030204" pitchFamily="34" charset="0"/>
                    <a:ea typeface="Calibri" panose="020F0502020204030204" pitchFamily="34" charset="0"/>
                    <a:cs typeface="Times New Roman" panose="02020603050405020304" pitchFamily="18" charset="0"/>
                  </a:rPr>
                  <a:t>memiliki</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satu</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angka</a:t>
                </a:r>
                <a:r>
                  <a:rPr lang="en-ID" sz="1600" dirty="0">
                    <a:latin typeface="Calibri" panose="020F0502020204030204" pitchFamily="34" charset="0"/>
                    <a:ea typeface="Calibri" panose="020F0502020204030204" pitchFamily="34" charset="0"/>
                    <a:cs typeface="Times New Roman" panose="02020603050405020304" pitchFamily="18" charset="0"/>
                  </a:rPr>
                  <a:t> </a:t>
                </a:r>
                <a:r>
                  <a:rPr lang="en-ID" sz="1600" dirty="0" err="1">
                    <a:latin typeface="Calibri" panose="020F0502020204030204" pitchFamily="34" charset="0"/>
                    <a:ea typeface="Calibri" panose="020F0502020204030204" pitchFamily="34" charset="0"/>
                    <a:cs typeface="Times New Roman" panose="02020603050405020304" pitchFamily="18" charset="0"/>
                  </a:rPr>
                  <a:t>penting</a:t>
                </a:r>
                <a:r>
                  <a:rPr lang="id-ID" sz="1600" dirty="0">
                    <a:latin typeface="Calibri" panose="020F0502020204030204" pitchFamily="34" charset="0"/>
                    <a:ea typeface="Calibri" panose="020F0502020204030204" pitchFamily="34" charset="0"/>
                    <a:cs typeface="Times New Roman" panose="02020603050405020304" pitchFamily="18" charset="0"/>
                  </a:rPr>
                  <a:t>.</a:t>
                </a:r>
              </a:p>
            </p:txBody>
          </p:sp>
        </p:grpSp>
        <p:sp>
          <p:nvSpPr>
            <p:cNvPr id="37" name="Oval 36"/>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4</a:t>
              </a:r>
            </a:p>
          </p:txBody>
        </p:sp>
      </p:grpSp>
    </p:spTree>
    <p:extLst>
      <p:ext uri="{BB962C8B-B14F-4D97-AF65-F5344CB8AC3E}">
        <p14:creationId xmlns:p14="http://schemas.microsoft.com/office/powerpoint/2010/main" val="5949222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randombar(horizontal)">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4115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Aturan</a:t>
            </a:r>
            <a:r>
              <a:rPr lang="en-US" sz="2800" b="1" dirty="0">
                <a:solidFill>
                  <a:srgbClr val="F06881"/>
                </a:solidFill>
                <a:latin typeface="Calibri" panose="020F0502020204030204" pitchFamily="34" charset="0"/>
              </a:rPr>
              <a:t> untuk </a:t>
            </a:r>
            <a:r>
              <a:rPr lang="en-US" sz="2800" b="1" dirty="0" err="1">
                <a:solidFill>
                  <a:srgbClr val="F06881"/>
                </a:solidFill>
                <a:latin typeface="Calibri" panose="020F0502020204030204" pitchFamily="34" charset="0"/>
              </a:rPr>
              <a:t>Menentukan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Angka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Penting</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266848" y="1520446"/>
            <a:ext cx="504056" cy="504056"/>
          </a:xfrm>
          <a:prstGeom prst="rect">
            <a:avLst/>
          </a:prstGeom>
        </p:spPr>
      </p:pic>
      <p:grpSp>
        <p:nvGrpSpPr>
          <p:cNvPr id="3" name="Group 2"/>
          <p:cNvGrpSpPr/>
          <p:nvPr/>
        </p:nvGrpSpPr>
        <p:grpSpPr>
          <a:xfrm>
            <a:off x="1322879" y="1547700"/>
            <a:ext cx="7281570" cy="1980927"/>
            <a:chOff x="1322879" y="1547700"/>
            <a:chExt cx="7281570" cy="1980927"/>
          </a:xfrm>
        </p:grpSpPr>
        <p:sp>
          <p:nvSpPr>
            <p:cNvPr id="4" name="Oval 3"/>
            <p:cNvSpPr/>
            <p:nvPr/>
          </p:nvSpPr>
          <p:spPr>
            <a:xfrm>
              <a:off x="1322879" y="15609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5</a:t>
              </a:r>
            </a:p>
          </p:txBody>
        </p:sp>
        <p:sp>
          <p:nvSpPr>
            <p:cNvPr id="40" name="TextBox 39">
              <a:extLst>
                <a:ext uri="{FF2B5EF4-FFF2-40B4-BE49-F238E27FC236}">
                  <a16:creationId xmlns:a16="http://schemas.microsoft.com/office/drawing/2014/main" id="{4B4CC63A-3F76-5F63-9554-9380328D7B5E}"/>
                </a:ext>
              </a:extLst>
            </p:cNvPr>
            <p:cNvSpPr txBox="1"/>
            <p:nvPr/>
          </p:nvSpPr>
          <p:spPr>
            <a:xfrm>
              <a:off x="1770905" y="1547700"/>
              <a:ext cx="6833544" cy="1980927"/>
            </a:xfrm>
            <a:prstGeom prst="rect">
              <a:avLst/>
            </a:prstGeom>
            <a:noFill/>
          </p:spPr>
          <p:txBody>
            <a:bodyPr wrap="square">
              <a:spAutoFit/>
            </a:bodyPr>
            <a:lstStyle/>
            <a:p>
              <a:pPr>
                <a:lnSpc>
                  <a:spcPct val="107000"/>
                </a:lnSpc>
                <a:spcAft>
                  <a:spcPts val="600"/>
                </a:spcAft>
              </a:pP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nol</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yang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terletak</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di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belakang</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bukan</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nol</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dan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tidak</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diberi</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garis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bawah</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adalah</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tidak</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penting</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endPar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Contoh</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u="sng" dirty="0">
                  <a:solidFill>
                    <a:srgbClr val="4F81BD"/>
                  </a:solidFill>
                  <a:latin typeface="Calibri" panose="020F0502020204030204" pitchFamily="34" charset="0"/>
                  <a:ea typeface="Calibri" panose="020F0502020204030204" pitchFamily="34" charset="0"/>
                  <a:cs typeface="Times New Roman" panose="02020603050405020304" pitchFamily="18" charset="0"/>
                </a:rPr>
                <a:t>1</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00 g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memiliki</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satu</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penting</a:t>
              </a:r>
              <a:endPar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US"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2</a:t>
              </a:r>
              <a:r>
                <a:rPr lang="en-ID" sz="1600" u="sng" dirty="0">
                  <a:solidFill>
                    <a:srgbClr val="4F81BD"/>
                  </a:solidFill>
                  <a:latin typeface="Calibri" panose="020F0502020204030204" pitchFamily="34" charset="0"/>
                  <a:ea typeface="Calibri" panose="020F0502020204030204" pitchFamily="34" charset="0"/>
                  <a:cs typeface="Times New Roman" panose="02020603050405020304" pitchFamily="18" charset="0"/>
                </a:rPr>
                <a:t>0</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0 g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memiliki</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dua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penting</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endParaRPr lang="id-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US"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1</a:t>
              </a:r>
              <a:r>
                <a:rPr lang="en-ID" sz="1600" u="sng" dirty="0">
                  <a:solidFill>
                    <a:srgbClr val="4F81BD"/>
                  </a:solidFill>
                  <a:latin typeface="Calibri" panose="020F0502020204030204" pitchFamily="34" charset="0"/>
                  <a:ea typeface="Calibri" panose="020F0502020204030204" pitchFamily="34" charset="0"/>
                  <a:cs typeface="Times New Roman" panose="02020603050405020304" pitchFamily="18" charset="0"/>
                </a:rPr>
                <a:t>2</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0 g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memiliki</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dua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angka</a:t>
              </a:r>
              <a:r>
                <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ID" sz="1600"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penting</a:t>
              </a:r>
              <a:endPar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endParaRPr lang="en-ID" sz="1600"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9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925" t="2401" r="16138" b="8001"/>
          <a:stretch/>
        </p:blipFill>
        <p:spPr>
          <a:xfrm>
            <a:off x="1619672" y="22120"/>
            <a:ext cx="6182228" cy="4654854"/>
          </a:xfrm>
          <a:prstGeom prst="rect">
            <a:avLst/>
          </a:prstGeom>
        </p:spPr>
      </p:pic>
      <p:grpSp>
        <p:nvGrpSpPr>
          <p:cNvPr id="4" name="Group 3"/>
          <p:cNvGrpSpPr/>
          <p:nvPr/>
        </p:nvGrpSpPr>
        <p:grpSpPr>
          <a:xfrm rot="21348299">
            <a:off x="2284438" y="431983"/>
            <a:ext cx="4519987" cy="621957"/>
            <a:chOff x="327640" y="168538"/>
            <a:chExt cx="4519987" cy="621957"/>
          </a:xfrm>
        </p:grpSpPr>
        <p:grpSp>
          <p:nvGrpSpPr>
            <p:cNvPr id="5" name="Group 4">
              <a:extLst>
                <a:ext uri="{FF2B5EF4-FFF2-40B4-BE49-F238E27FC236}">
                  <a16:creationId xmlns:a16="http://schemas.microsoft.com/office/drawing/2014/main" id="{9CF266A2-6451-4753-8CB3-556E57BFBEAB}"/>
                </a:ext>
              </a:extLst>
            </p:cNvPr>
            <p:cNvGrpSpPr/>
            <p:nvPr/>
          </p:nvGrpSpPr>
          <p:grpSpPr>
            <a:xfrm>
              <a:off x="327640" y="168538"/>
              <a:ext cx="4519987" cy="621957"/>
              <a:chOff x="914399" y="132142"/>
              <a:chExt cx="4519987" cy="621957"/>
            </a:xfrm>
          </p:grpSpPr>
          <p:sp>
            <p:nvSpPr>
              <p:cNvPr id="7" name="正方形/長方形 15">
                <a:extLst>
                  <a:ext uri="{FF2B5EF4-FFF2-40B4-BE49-F238E27FC236}">
                    <a16:creationId xmlns:a16="http://schemas.microsoft.com/office/drawing/2014/main" id="{2E47E29C-070C-452A-A721-5D7147939A1E}"/>
                  </a:ext>
                </a:extLst>
              </p:cNvPr>
              <p:cNvSpPr/>
              <p:nvPr/>
            </p:nvSpPr>
            <p:spPr>
              <a:xfrm>
                <a:off x="1005737" y="701032"/>
                <a:ext cx="2856070" cy="53067"/>
              </a:xfrm>
              <a:prstGeom prst="rect">
                <a:avLst/>
              </a:prstGeom>
              <a:solidFill>
                <a:schemeClr val="accent1">
                  <a:lumMod val="60000"/>
                  <a:lumOff val="40000"/>
                </a:schemeClr>
              </a:solidFill>
              <a:ln w="25400" cap="flat" cmpd="sng" algn="ctr">
                <a:noFill/>
                <a:prstDash val="solid"/>
              </a:ln>
              <a:effectLst/>
            </p:spPr>
            <p:txBody>
              <a:bodyPr rtlCol="0" anchor="ctr"/>
              <a:lstStyle/>
              <a:p>
                <a:pPr algn="ctr" defTabSz="914378">
                  <a:defRPr/>
                </a:pPr>
                <a:endParaRPr kumimoji="1" lang="ja-JP" altLang="en-US" kern="0">
                  <a:solidFill>
                    <a:sysClr val="window" lastClr="FFFFFF"/>
                  </a:solidFill>
                  <a:latin typeface="Open Sans"/>
                </a:endParaRPr>
              </a:p>
            </p:txBody>
          </p:sp>
          <p:sp>
            <p:nvSpPr>
              <p:cNvPr id="8" name="テキスト プレースホルダー 6">
                <a:extLst>
                  <a:ext uri="{FF2B5EF4-FFF2-40B4-BE49-F238E27FC236}">
                    <a16:creationId xmlns:a16="http://schemas.microsoft.com/office/drawing/2014/main" id="{29F1066E-F0CA-45D1-9935-2C3E7B4B16BB}"/>
                  </a:ext>
                </a:extLst>
              </p:cNvPr>
              <p:cNvSpPr txBox="1">
                <a:spLocks/>
              </p:cNvSpPr>
              <p:nvPr/>
            </p:nvSpPr>
            <p:spPr>
              <a:xfrm>
                <a:off x="914399" y="132142"/>
                <a:ext cx="4519987"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Profil</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Pelajar</a:t>
                </a:r>
                <a:r>
                  <a:rPr lang="en-US" b="1" dirty="0">
                    <a:solidFill>
                      <a:schemeClr val="tx1"/>
                    </a:solidFill>
                    <a:latin typeface="Calibri" panose="020F0502020204030204" pitchFamily="34" charset="0"/>
                  </a:rPr>
                  <a:t> Pancasila</a:t>
                </a:r>
              </a:p>
            </p:txBody>
          </p:sp>
        </p:grpSp>
        <p:pic>
          <p:nvPicPr>
            <p:cNvPr id="6"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375040" flipH="1">
              <a:off x="3123931" y="314617"/>
              <a:ext cx="412389" cy="412389"/>
            </a:xfrm>
            <a:prstGeom prst="rect">
              <a:avLst/>
            </a:prstGeom>
            <a:effectLst>
              <a:outerShdw blurRad="50800" dist="38100" algn="l" rotWithShape="0">
                <a:prstClr val="black">
                  <a:alpha val="40000"/>
                </a:prstClr>
              </a:outerShdw>
            </a:effectLst>
          </p:spPr>
        </p:pic>
      </p:grpSp>
      <p:sp>
        <p:nvSpPr>
          <p:cNvPr id="9" name="Rectangle 8">
            <a:extLst>
              <a:ext uri="{FF2B5EF4-FFF2-40B4-BE49-F238E27FC236}">
                <a16:creationId xmlns:a16="http://schemas.microsoft.com/office/drawing/2014/main" id="{FB781876-F70B-492D-AB74-D4FFEB23E75A}"/>
              </a:ext>
            </a:extLst>
          </p:cNvPr>
          <p:cNvSpPr/>
          <p:nvPr/>
        </p:nvSpPr>
        <p:spPr>
          <a:xfrm rot="21390260">
            <a:off x="2414883" y="1034122"/>
            <a:ext cx="5323962" cy="2230739"/>
          </a:xfrm>
          <a:prstGeom prst="rect">
            <a:avLst/>
          </a:prstGeom>
        </p:spPr>
        <p:txBody>
          <a:bodyPr wrap="square">
            <a:spAutoFit/>
          </a:bodyPr>
          <a:lstStyle/>
          <a:p>
            <a:pPr marL="285743" indent="-285743">
              <a:lnSpc>
                <a:spcPct val="200000"/>
              </a:lnSpc>
              <a:buFont typeface="Wingdings" panose="05000000000000000000" pitchFamily="2" charset="2"/>
              <a:buChar char="ü"/>
            </a:pPr>
            <a:r>
              <a:rPr lang="en-US" dirty="0" err="1">
                <a:latin typeface="Consolas" panose="020B0609020204030204" pitchFamily="49" charset="0"/>
              </a:rPr>
              <a:t>Bergotong</a:t>
            </a:r>
            <a:r>
              <a:rPr lang="en-US" dirty="0">
                <a:latin typeface="Consolas" panose="020B0609020204030204" pitchFamily="49" charset="0"/>
              </a:rPr>
              <a:t> Royong</a:t>
            </a:r>
            <a:endParaRPr lang="id-ID" dirty="0">
              <a:latin typeface="Consolas" panose="020B0609020204030204" pitchFamily="49" charset="0"/>
            </a:endParaRPr>
          </a:p>
          <a:p>
            <a:pPr marL="285743" indent="-285743">
              <a:lnSpc>
                <a:spcPct val="200000"/>
              </a:lnSpc>
              <a:buFont typeface="Wingdings" panose="05000000000000000000" pitchFamily="2" charset="2"/>
              <a:buChar char="ü"/>
            </a:pPr>
            <a:r>
              <a:rPr lang="en-US" dirty="0" err="1">
                <a:latin typeface="Consolas" panose="020B0609020204030204" pitchFamily="49" charset="0"/>
              </a:rPr>
              <a:t>Mandiri</a:t>
            </a:r>
            <a:endParaRPr lang="en-US" dirty="0">
              <a:latin typeface="Consolas" panose="020B0609020204030204" pitchFamily="49" charset="0"/>
            </a:endParaRPr>
          </a:p>
          <a:p>
            <a:pPr marL="285743" indent="-285743">
              <a:lnSpc>
                <a:spcPct val="200000"/>
              </a:lnSpc>
              <a:buFont typeface="Wingdings" panose="05000000000000000000" pitchFamily="2" charset="2"/>
              <a:buChar char="ü"/>
            </a:pPr>
            <a:r>
              <a:rPr lang="en-US" dirty="0" err="1">
                <a:latin typeface="Consolas" panose="020B0609020204030204" pitchFamily="49" charset="0"/>
              </a:rPr>
              <a:t>Bernalar</a:t>
            </a:r>
            <a:r>
              <a:rPr lang="en-US" dirty="0">
                <a:latin typeface="Consolas" panose="020B0609020204030204" pitchFamily="49" charset="0"/>
              </a:rPr>
              <a:t> </a:t>
            </a:r>
            <a:r>
              <a:rPr lang="en-US" dirty="0" err="1">
                <a:latin typeface="Consolas" panose="020B0609020204030204" pitchFamily="49" charset="0"/>
              </a:rPr>
              <a:t>Kritis</a:t>
            </a:r>
            <a:endParaRPr lang="en-US" dirty="0">
              <a:latin typeface="Consolas" panose="020B0609020204030204" pitchFamily="49" charset="0"/>
            </a:endParaRPr>
          </a:p>
          <a:p>
            <a:pPr marL="285743" indent="-285743">
              <a:lnSpc>
                <a:spcPct val="200000"/>
              </a:lnSpc>
              <a:buFont typeface="Wingdings" panose="05000000000000000000" pitchFamily="2" charset="2"/>
              <a:buChar char="ü"/>
            </a:pPr>
            <a:r>
              <a:rPr lang="en-US" dirty="0" err="1">
                <a:latin typeface="Consolas" panose="020B0609020204030204" pitchFamily="49" charset="0"/>
              </a:rPr>
              <a:t>Kreatif</a:t>
            </a:r>
            <a:endParaRPr lang="id-ID" dirty="0">
              <a:latin typeface="Consolas" panose="020B0609020204030204" pitchFamily="49" charset="0"/>
            </a:endParaRPr>
          </a:p>
        </p:txBody>
      </p:sp>
    </p:spTree>
    <p:extLst>
      <p:ext uri="{BB962C8B-B14F-4D97-AF65-F5344CB8AC3E}">
        <p14:creationId xmlns:p14="http://schemas.microsoft.com/office/powerpoint/2010/main" val="174855221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2891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400" b="1" dirty="0" err="1">
                <a:solidFill>
                  <a:srgbClr val="F06881"/>
                </a:solidFill>
                <a:latin typeface="Calibri" panose="020F0502020204030204" pitchFamily="34" charset="0"/>
              </a:rPr>
              <a:t>Aturan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Pembulatan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Penjumlahan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Pengurangan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Perkalian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dan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Pembagian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Angka</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Penting</a:t>
            </a:r>
            <a:endParaRPr lang="en-US" sz="24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2" name="Rectangle 1"/>
          <p:cNvSpPr/>
          <p:nvPr/>
        </p:nvSpPr>
        <p:spPr>
          <a:xfrm>
            <a:off x="1069902" y="1534838"/>
            <a:ext cx="7750570" cy="2527038"/>
          </a:xfrm>
          <a:prstGeom prst="rect">
            <a:avLst/>
          </a:prstGeom>
        </p:spPr>
        <p:txBody>
          <a:bodyPr wrap="square">
            <a:spAutoFit/>
          </a:bodyPr>
          <a:lstStyle/>
          <a:p>
            <a:pPr marL="285750" indent="-285750">
              <a:lnSpc>
                <a:spcPct val="107000"/>
              </a:lnSpc>
              <a:spcAft>
                <a:spcPts val="600"/>
              </a:spcAft>
              <a:buFont typeface="Wingdings" panose="05000000000000000000" pitchFamily="2" charset="2"/>
              <a:buChar char="ü"/>
            </a:pPr>
            <a:r>
              <a:rPr lang="id-ID" dirty="0">
                <a:solidFill>
                  <a:srgbClr val="4F81BD"/>
                </a:solidFill>
              </a:rPr>
              <a:t>Dalam melakukan </a:t>
            </a:r>
            <a:r>
              <a:rPr lang="id-ID" b="1" dirty="0">
                <a:solidFill>
                  <a:srgbClr val="FF3399"/>
                </a:solidFill>
              </a:rPr>
              <a:t>pembulatan</a:t>
            </a:r>
            <a:r>
              <a:rPr lang="id-ID" dirty="0">
                <a:solidFill>
                  <a:srgbClr val="4F81BD"/>
                </a:solidFill>
              </a:rPr>
              <a:t>, angka lebih dari 5 dibulatkan ke atas dan angka kurang dari 5 dibulatkan ke bawah.</a:t>
            </a:r>
            <a:r>
              <a:rPr lang="en-US" dirty="0">
                <a:solidFill>
                  <a:srgbClr val="4F81BD"/>
                </a:solidFill>
              </a:rPr>
              <a:t> </a:t>
            </a:r>
            <a:r>
              <a:rPr lang="id-ID" dirty="0">
                <a:solidFill>
                  <a:srgbClr val="4F81BD"/>
                </a:solidFill>
              </a:rPr>
              <a:t>Contoh: 2,527 cm ditulis menjadi 2,53 cm</a:t>
            </a:r>
            <a:r>
              <a:rPr lang="en-US" dirty="0">
                <a:solidFill>
                  <a:srgbClr val="4F81BD"/>
                </a:solidFill>
              </a:rPr>
              <a:t>.</a:t>
            </a:r>
          </a:p>
          <a:p>
            <a:pPr marL="285750" indent="-285750">
              <a:lnSpc>
                <a:spcPct val="107000"/>
              </a:lnSpc>
              <a:spcAft>
                <a:spcPts val="600"/>
              </a:spcAft>
              <a:buFont typeface="Wingdings" panose="05000000000000000000" pitchFamily="2" charset="2"/>
              <a:buChar char="ü"/>
            </a:pPr>
            <a:r>
              <a:rPr lang="sv-SE" dirty="0">
                <a:solidFill>
                  <a:srgbClr val="4F81BD"/>
                </a:solidFill>
              </a:rPr>
              <a:t>Dalam melakukan </a:t>
            </a:r>
            <a:r>
              <a:rPr lang="sv-SE" b="1" dirty="0">
                <a:solidFill>
                  <a:srgbClr val="FF3399"/>
                </a:solidFill>
              </a:rPr>
              <a:t>penjumlahan atau pengurangan</a:t>
            </a:r>
            <a:r>
              <a:rPr lang="sv-SE" dirty="0">
                <a:solidFill>
                  <a:srgbClr val="FF3399"/>
                </a:solidFill>
              </a:rPr>
              <a:t> </a:t>
            </a:r>
            <a:r>
              <a:rPr lang="en-ID" dirty="0">
                <a:solidFill>
                  <a:srgbClr val="4F81BD"/>
                </a:solidFill>
              </a:rPr>
              <a:t>Hasil </a:t>
            </a:r>
            <a:r>
              <a:rPr lang="en-ID" dirty="0" err="1">
                <a:solidFill>
                  <a:srgbClr val="4F81BD"/>
                </a:solidFill>
              </a:rPr>
              <a:t>harus</a:t>
            </a:r>
            <a:r>
              <a:rPr lang="en-ID" dirty="0">
                <a:solidFill>
                  <a:srgbClr val="4F81BD"/>
                </a:solidFill>
              </a:rPr>
              <a:t> </a:t>
            </a:r>
            <a:r>
              <a:rPr lang="en-ID" dirty="0" err="1">
                <a:solidFill>
                  <a:srgbClr val="4F81BD"/>
                </a:solidFill>
              </a:rPr>
              <a:t>memiliki</a:t>
            </a:r>
            <a:r>
              <a:rPr lang="en-ID" dirty="0">
                <a:solidFill>
                  <a:srgbClr val="4F81BD"/>
                </a:solidFill>
              </a:rPr>
              <a:t> </a:t>
            </a:r>
            <a:r>
              <a:rPr lang="en-ID" dirty="0" err="1">
                <a:solidFill>
                  <a:srgbClr val="4F81BD"/>
                </a:solidFill>
              </a:rPr>
              <a:t>jumlah</a:t>
            </a:r>
            <a:r>
              <a:rPr lang="en-ID" dirty="0">
                <a:solidFill>
                  <a:srgbClr val="4F81BD"/>
                </a:solidFill>
              </a:rPr>
              <a:t> </a:t>
            </a:r>
            <a:r>
              <a:rPr lang="en-ID" dirty="0" err="1">
                <a:solidFill>
                  <a:srgbClr val="4F81BD"/>
                </a:solidFill>
              </a:rPr>
              <a:t>angka</a:t>
            </a:r>
            <a:r>
              <a:rPr lang="en-ID" dirty="0">
                <a:solidFill>
                  <a:srgbClr val="4F81BD"/>
                </a:solidFill>
              </a:rPr>
              <a:t> </a:t>
            </a:r>
            <a:r>
              <a:rPr lang="en-ID" dirty="0" err="1">
                <a:solidFill>
                  <a:srgbClr val="4F81BD"/>
                </a:solidFill>
              </a:rPr>
              <a:t>penting</a:t>
            </a:r>
            <a:r>
              <a:rPr lang="en-ID" dirty="0">
                <a:solidFill>
                  <a:srgbClr val="4F81BD"/>
                </a:solidFill>
              </a:rPr>
              <a:t> </a:t>
            </a:r>
            <a:r>
              <a:rPr lang="en-ID" dirty="0" err="1">
                <a:solidFill>
                  <a:srgbClr val="4F81BD"/>
                </a:solidFill>
              </a:rPr>
              <a:t>setelah</a:t>
            </a:r>
            <a:r>
              <a:rPr lang="en-ID" dirty="0">
                <a:solidFill>
                  <a:srgbClr val="4F81BD"/>
                </a:solidFill>
              </a:rPr>
              <a:t> </a:t>
            </a:r>
            <a:r>
              <a:rPr lang="en-ID" dirty="0" err="1">
                <a:solidFill>
                  <a:srgbClr val="4F81BD"/>
                </a:solidFill>
              </a:rPr>
              <a:t>titik</a:t>
            </a:r>
            <a:r>
              <a:rPr lang="en-ID" dirty="0">
                <a:solidFill>
                  <a:srgbClr val="4F81BD"/>
                </a:solidFill>
              </a:rPr>
              <a:t> </a:t>
            </a:r>
            <a:r>
              <a:rPr lang="en-ID" dirty="0" err="1">
                <a:solidFill>
                  <a:srgbClr val="4F81BD"/>
                </a:solidFill>
              </a:rPr>
              <a:t>desimal</a:t>
            </a:r>
            <a:r>
              <a:rPr lang="en-ID" dirty="0">
                <a:solidFill>
                  <a:srgbClr val="4F81BD"/>
                </a:solidFill>
              </a:rPr>
              <a:t> yang </a:t>
            </a:r>
            <a:r>
              <a:rPr lang="en-ID" dirty="0" err="1">
                <a:solidFill>
                  <a:srgbClr val="4F81BD"/>
                </a:solidFill>
              </a:rPr>
              <a:t>sama</a:t>
            </a:r>
            <a:r>
              <a:rPr lang="en-ID" dirty="0">
                <a:solidFill>
                  <a:srgbClr val="4F81BD"/>
                </a:solidFill>
              </a:rPr>
              <a:t> </a:t>
            </a:r>
            <a:r>
              <a:rPr lang="en-ID" dirty="0" err="1">
                <a:solidFill>
                  <a:srgbClr val="4F81BD"/>
                </a:solidFill>
              </a:rPr>
              <a:t>dengan</a:t>
            </a:r>
            <a:r>
              <a:rPr lang="en-ID" dirty="0">
                <a:solidFill>
                  <a:srgbClr val="4F81BD"/>
                </a:solidFill>
              </a:rPr>
              <a:t> </a:t>
            </a:r>
            <a:r>
              <a:rPr lang="en-ID" dirty="0" err="1">
                <a:solidFill>
                  <a:srgbClr val="4F81BD"/>
                </a:solidFill>
              </a:rPr>
              <a:t>angka</a:t>
            </a:r>
            <a:r>
              <a:rPr lang="en-ID" dirty="0">
                <a:solidFill>
                  <a:srgbClr val="4F81BD"/>
                </a:solidFill>
              </a:rPr>
              <a:t> yang </a:t>
            </a:r>
            <a:r>
              <a:rPr lang="en-ID" dirty="0" err="1">
                <a:solidFill>
                  <a:srgbClr val="4F81BD"/>
                </a:solidFill>
              </a:rPr>
              <a:t>memiliki</a:t>
            </a:r>
            <a:r>
              <a:rPr lang="en-ID" dirty="0">
                <a:solidFill>
                  <a:srgbClr val="4F81BD"/>
                </a:solidFill>
              </a:rPr>
              <a:t> </a:t>
            </a:r>
            <a:r>
              <a:rPr lang="en-ID" dirty="0" err="1">
                <a:solidFill>
                  <a:srgbClr val="4F81BD"/>
                </a:solidFill>
              </a:rPr>
              <a:t>jumlah</a:t>
            </a:r>
            <a:r>
              <a:rPr lang="en-ID" dirty="0">
                <a:solidFill>
                  <a:srgbClr val="4F81BD"/>
                </a:solidFill>
              </a:rPr>
              <a:t> </a:t>
            </a:r>
            <a:r>
              <a:rPr lang="en-ID" dirty="0" err="1">
                <a:solidFill>
                  <a:srgbClr val="4F81BD"/>
                </a:solidFill>
              </a:rPr>
              <a:t>angka</a:t>
            </a:r>
            <a:r>
              <a:rPr lang="en-ID" dirty="0">
                <a:solidFill>
                  <a:srgbClr val="4F81BD"/>
                </a:solidFill>
              </a:rPr>
              <a:t> </a:t>
            </a:r>
            <a:r>
              <a:rPr lang="en-ID" dirty="0" err="1">
                <a:solidFill>
                  <a:srgbClr val="4F81BD"/>
                </a:solidFill>
              </a:rPr>
              <a:t>penting</a:t>
            </a:r>
            <a:r>
              <a:rPr lang="en-ID" dirty="0">
                <a:solidFill>
                  <a:srgbClr val="4F81BD"/>
                </a:solidFill>
              </a:rPr>
              <a:t> </a:t>
            </a:r>
            <a:r>
              <a:rPr lang="en-ID" dirty="0" err="1">
                <a:solidFill>
                  <a:srgbClr val="4F81BD"/>
                </a:solidFill>
              </a:rPr>
              <a:t>terkecil</a:t>
            </a:r>
            <a:r>
              <a:rPr lang="en-ID" dirty="0">
                <a:solidFill>
                  <a:srgbClr val="4F81BD"/>
                </a:solidFill>
              </a:rPr>
              <a:t> </a:t>
            </a:r>
            <a:r>
              <a:rPr lang="en-ID" dirty="0" err="1">
                <a:solidFill>
                  <a:srgbClr val="4F81BD"/>
                </a:solidFill>
              </a:rPr>
              <a:t>setelah</a:t>
            </a:r>
            <a:r>
              <a:rPr lang="en-ID" dirty="0">
                <a:solidFill>
                  <a:srgbClr val="4F81BD"/>
                </a:solidFill>
              </a:rPr>
              <a:t> </a:t>
            </a:r>
            <a:r>
              <a:rPr lang="en-ID" dirty="0" err="1">
                <a:solidFill>
                  <a:srgbClr val="4F81BD"/>
                </a:solidFill>
              </a:rPr>
              <a:t>titik</a:t>
            </a:r>
            <a:r>
              <a:rPr lang="en-ID" dirty="0">
                <a:solidFill>
                  <a:srgbClr val="4F81BD"/>
                </a:solidFill>
              </a:rPr>
              <a:t> </a:t>
            </a:r>
            <a:r>
              <a:rPr lang="en-ID" dirty="0" err="1">
                <a:solidFill>
                  <a:srgbClr val="4F81BD"/>
                </a:solidFill>
              </a:rPr>
              <a:t>desimal</a:t>
            </a:r>
            <a:r>
              <a:rPr lang="en-ID" dirty="0">
                <a:solidFill>
                  <a:srgbClr val="4F81BD"/>
                </a:solidFill>
              </a:rPr>
              <a:t>. </a:t>
            </a:r>
            <a:r>
              <a:rPr lang="en-ID" dirty="0" err="1">
                <a:solidFill>
                  <a:srgbClr val="4F81BD"/>
                </a:solidFill>
              </a:rPr>
              <a:t>Contoh</a:t>
            </a:r>
            <a:r>
              <a:rPr lang="en-ID" dirty="0">
                <a:solidFill>
                  <a:srgbClr val="4F81BD"/>
                </a:solidFill>
              </a:rPr>
              <a:t>: 12,11 + 0,3 = 12,41 (</a:t>
            </a:r>
            <a:r>
              <a:rPr lang="en-ID" dirty="0" err="1">
                <a:solidFill>
                  <a:srgbClr val="4F81BD"/>
                </a:solidFill>
              </a:rPr>
              <a:t>hasil</a:t>
            </a:r>
            <a:r>
              <a:rPr lang="en-ID" dirty="0">
                <a:solidFill>
                  <a:srgbClr val="4F81BD"/>
                </a:solidFill>
              </a:rPr>
              <a:t> </a:t>
            </a:r>
            <a:r>
              <a:rPr lang="en-ID" dirty="0" err="1">
                <a:solidFill>
                  <a:srgbClr val="4F81BD"/>
                </a:solidFill>
              </a:rPr>
              <a:t>dibulatkan</a:t>
            </a:r>
            <a:r>
              <a:rPr lang="en-ID" dirty="0">
                <a:solidFill>
                  <a:srgbClr val="4F81BD"/>
                </a:solidFill>
              </a:rPr>
              <a:t> </a:t>
            </a:r>
            <a:r>
              <a:rPr lang="en-ID" dirty="0" err="1">
                <a:solidFill>
                  <a:srgbClr val="4F81BD"/>
                </a:solidFill>
              </a:rPr>
              <a:t>menjadi</a:t>
            </a:r>
            <a:r>
              <a:rPr lang="en-ID" dirty="0">
                <a:solidFill>
                  <a:srgbClr val="4F81BD"/>
                </a:solidFill>
              </a:rPr>
              <a:t> 12,4, </a:t>
            </a:r>
            <a:r>
              <a:rPr lang="en-ID" dirty="0" err="1">
                <a:solidFill>
                  <a:srgbClr val="4F81BD"/>
                </a:solidFill>
              </a:rPr>
              <a:t>karena</a:t>
            </a:r>
            <a:r>
              <a:rPr lang="en-ID" dirty="0">
                <a:solidFill>
                  <a:srgbClr val="4F81BD"/>
                </a:solidFill>
              </a:rPr>
              <a:t> 0,3 </a:t>
            </a:r>
            <a:r>
              <a:rPr lang="en-ID" dirty="0" err="1">
                <a:solidFill>
                  <a:srgbClr val="4F81BD"/>
                </a:solidFill>
              </a:rPr>
              <a:t>hanya</a:t>
            </a:r>
            <a:r>
              <a:rPr lang="en-ID" dirty="0">
                <a:solidFill>
                  <a:srgbClr val="4F81BD"/>
                </a:solidFill>
              </a:rPr>
              <a:t> </a:t>
            </a:r>
            <a:r>
              <a:rPr lang="en-ID" dirty="0" err="1">
                <a:solidFill>
                  <a:srgbClr val="4F81BD"/>
                </a:solidFill>
              </a:rPr>
              <a:t>memiliki</a:t>
            </a:r>
            <a:r>
              <a:rPr lang="en-ID" dirty="0">
                <a:solidFill>
                  <a:srgbClr val="4F81BD"/>
                </a:solidFill>
              </a:rPr>
              <a:t> </a:t>
            </a:r>
            <a:r>
              <a:rPr lang="en-ID" dirty="0" err="1">
                <a:solidFill>
                  <a:srgbClr val="4F81BD"/>
                </a:solidFill>
              </a:rPr>
              <a:t>satu</a:t>
            </a:r>
            <a:r>
              <a:rPr lang="en-ID" dirty="0">
                <a:solidFill>
                  <a:srgbClr val="4F81BD"/>
                </a:solidFill>
              </a:rPr>
              <a:t> </a:t>
            </a:r>
            <a:r>
              <a:rPr lang="en-ID" dirty="0" err="1">
                <a:solidFill>
                  <a:srgbClr val="4F81BD"/>
                </a:solidFill>
              </a:rPr>
              <a:t>angka</a:t>
            </a:r>
            <a:r>
              <a:rPr lang="en-ID" dirty="0">
                <a:solidFill>
                  <a:srgbClr val="4F81BD"/>
                </a:solidFill>
              </a:rPr>
              <a:t> di </a:t>
            </a:r>
            <a:r>
              <a:rPr lang="en-ID" dirty="0" err="1">
                <a:solidFill>
                  <a:srgbClr val="4F81BD"/>
                </a:solidFill>
              </a:rPr>
              <a:t>belakang</a:t>
            </a:r>
            <a:r>
              <a:rPr lang="en-ID" dirty="0">
                <a:solidFill>
                  <a:srgbClr val="4F81BD"/>
                </a:solidFill>
              </a:rPr>
              <a:t> </a:t>
            </a:r>
            <a:r>
              <a:rPr lang="en-ID" dirty="0" err="1">
                <a:solidFill>
                  <a:srgbClr val="4F81BD"/>
                </a:solidFill>
              </a:rPr>
              <a:t>koma</a:t>
            </a:r>
            <a:r>
              <a:rPr lang="en-ID" dirty="0">
                <a:solidFill>
                  <a:srgbClr val="4F81BD"/>
                </a:solidFill>
              </a:rPr>
              <a:t>)</a:t>
            </a:r>
            <a:endParaRPr lang="id-ID" dirty="0">
              <a:solidFill>
                <a:srgbClr val="4F81BD"/>
              </a:solidFill>
            </a:endParaRPr>
          </a:p>
        </p:txBody>
      </p:sp>
    </p:spTree>
    <p:extLst>
      <p:ext uri="{BB962C8B-B14F-4D97-AF65-F5344CB8AC3E}">
        <p14:creationId xmlns:p14="http://schemas.microsoft.com/office/powerpoint/2010/main" val="17563716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2891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400" b="1" dirty="0" err="1">
                <a:solidFill>
                  <a:srgbClr val="F06881"/>
                </a:solidFill>
                <a:latin typeface="Calibri" panose="020F0502020204030204" pitchFamily="34" charset="0"/>
              </a:rPr>
              <a:t>Aturan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Pembulatan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Penjumlahan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Pengurangan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Perkalian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dan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Pembagian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Angka</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Penting</a:t>
            </a:r>
            <a:endParaRPr lang="en-US" sz="24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4"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8" name="TextBox 7">
            <a:extLst>
              <a:ext uri="{FF2B5EF4-FFF2-40B4-BE49-F238E27FC236}">
                <a16:creationId xmlns:a16="http://schemas.microsoft.com/office/drawing/2014/main" id="{ECD930D3-CD02-F035-0828-57C8BCC8C422}"/>
              </a:ext>
            </a:extLst>
          </p:cNvPr>
          <p:cNvSpPr txBox="1"/>
          <p:nvPr/>
        </p:nvSpPr>
        <p:spPr>
          <a:xfrm>
            <a:off x="1040982" y="1635646"/>
            <a:ext cx="7707482" cy="2461508"/>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r>
              <a:rPr lang="id-ID" dirty="0">
                <a:solidFill>
                  <a:srgbClr val="4F81BD"/>
                </a:solidFill>
              </a:rPr>
              <a:t>Pada operasi </a:t>
            </a:r>
            <a:r>
              <a:rPr lang="id-ID" b="1" dirty="0">
                <a:solidFill>
                  <a:srgbClr val="FF3399"/>
                </a:solidFill>
              </a:rPr>
              <a:t>perkalian atau pembagian</a:t>
            </a:r>
            <a:r>
              <a:rPr lang="id-ID" dirty="0">
                <a:solidFill>
                  <a:srgbClr val="4F81BD"/>
                </a:solidFill>
              </a:rPr>
              <a:t>, banyak angka penting hasilnya harus sama dengan jumlah angka penting yang terkecil.</a:t>
            </a:r>
          </a:p>
          <a:p>
            <a:pPr indent="268288">
              <a:lnSpc>
                <a:spcPct val="107000"/>
              </a:lnSpc>
              <a:spcAft>
                <a:spcPts val="600"/>
              </a:spcAft>
            </a:pPr>
            <a:r>
              <a:rPr lang="id-ID" sz="1800" dirty="0">
                <a:solidFill>
                  <a:srgbClr val="4F81BD"/>
                </a:solidFill>
                <a:effectLst/>
                <a:latin typeface="Calibri" panose="020F0502020204030204" pitchFamily="34" charset="0"/>
                <a:ea typeface="Calibri" panose="020F0502020204030204" pitchFamily="34" charset="0"/>
              </a:rPr>
              <a:t>Contoh: 43,25 mm</a:t>
            </a:r>
            <a:r>
              <a:rPr lang="id-ID" dirty="0">
                <a:solidFill>
                  <a:srgbClr val="4F81BD"/>
                </a:solidFill>
                <a:latin typeface="Calibri" panose="020F0502020204030204" pitchFamily="34" charset="0"/>
                <a:ea typeface="Calibri" panose="020F0502020204030204" pitchFamily="34" charset="0"/>
              </a:rPr>
              <a:t> </a:t>
            </a:r>
            <a:r>
              <a:rPr lang="id-ID" sz="1800" dirty="0">
                <a:solidFill>
                  <a:srgbClr val="4F81BD"/>
                </a:solidFill>
                <a:effectLst/>
                <a:latin typeface="Calibri" panose="020F0502020204030204" pitchFamily="34" charset="0"/>
                <a:ea typeface="Calibri" panose="020F0502020204030204" pitchFamily="34" charset="0"/>
              </a:rPr>
              <a:t>(</a:t>
            </a:r>
            <a:r>
              <a:rPr lang="id-ID"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memiliki empat angka penting</a:t>
            </a:r>
            <a:r>
              <a:rPr lang="id-ID" sz="1800" dirty="0">
                <a:solidFill>
                  <a:srgbClr val="4F81BD"/>
                </a:solidFill>
                <a:effectLst/>
                <a:latin typeface="Calibri" panose="020F0502020204030204" pitchFamily="34" charset="0"/>
                <a:ea typeface="Calibri" panose="020F0502020204030204" pitchFamily="34" charset="0"/>
              </a:rPr>
              <a:t>)</a:t>
            </a:r>
          </a:p>
          <a:p>
            <a:pPr>
              <a:lnSpc>
                <a:spcPct val="107000"/>
              </a:lnSpc>
              <a:spcAft>
                <a:spcPts val="600"/>
              </a:spcAft>
            </a:pPr>
            <a:r>
              <a:rPr lang="id-ID" dirty="0">
                <a:solidFill>
                  <a:srgbClr val="4F81BD"/>
                </a:solidFill>
                <a:latin typeface="Calibri" panose="020F0502020204030204" pitchFamily="34" charset="0"/>
              </a:rPr>
              <a:t>	</a:t>
            </a:r>
            <a:r>
              <a:rPr lang="en-US" dirty="0">
                <a:solidFill>
                  <a:srgbClr val="4F81BD"/>
                </a:solidFill>
                <a:latin typeface="Calibri" panose="020F0502020204030204" pitchFamily="34" charset="0"/>
              </a:rPr>
              <a:t>  </a:t>
            </a:r>
            <a:r>
              <a:rPr lang="id-ID"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2,53 mm </a:t>
            </a:r>
            <a:r>
              <a:rPr lang="id-ID" sz="1800" dirty="0">
                <a:solidFill>
                  <a:srgbClr val="4F81BD"/>
                </a:solidFill>
                <a:effectLst/>
                <a:latin typeface="Calibri" panose="020F0502020204030204" pitchFamily="34" charset="0"/>
                <a:ea typeface="Calibri" panose="020F0502020204030204" pitchFamily="34" charset="0"/>
              </a:rPr>
              <a:t>(</a:t>
            </a:r>
            <a:r>
              <a:rPr lang="id-ID"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memiliki tiga angka penting</a:t>
            </a:r>
            <a:r>
              <a:rPr lang="id-ID" sz="1800" dirty="0">
                <a:solidFill>
                  <a:srgbClr val="4F81BD"/>
                </a:solidFill>
                <a:effectLst/>
                <a:latin typeface="Calibri" panose="020F0502020204030204" pitchFamily="34" charset="0"/>
                <a:ea typeface="Calibri" panose="020F0502020204030204" pitchFamily="34" charset="0"/>
              </a:rPr>
              <a:t>)</a:t>
            </a:r>
          </a:p>
          <a:p>
            <a:pPr>
              <a:lnSpc>
                <a:spcPct val="107000"/>
              </a:lnSpc>
              <a:spcAft>
                <a:spcPts val="600"/>
              </a:spcAft>
            </a:pPr>
            <a:r>
              <a:rPr lang="id-ID" sz="1800"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r>
              <a:rPr lang="id-ID" sz="1800"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109,4225 mm</a:t>
            </a:r>
          </a:p>
          <a:p>
            <a:pPr marL="358775" marR="0" indent="-358775" algn="just">
              <a:lnSpc>
                <a:spcPct val="107000"/>
              </a:lnSpc>
              <a:spcBef>
                <a:spcPts val="0"/>
              </a:spcBef>
              <a:spcAft>
                <a:spcPts val="800"/>
              </a:spcAft>
            </a:pPr>
            <a:r>
              <a:rPr lang="en-US"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	</a:t>
            </a:r>
            <a:r>
              <a:rPr lang="id-ID"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Penulisan yang benar dari hasil perkalian tersebut adalah 109 terdiri atas </a:t>
            </a:r>
            <a:r>
              <a:rPr lang="en-US"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  </a:t>
            </a:r>
            <a:r>
              <a:rPr lang="id-ID" sz="1800" i="1"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tiga angka penting</a:t>
            </a:r>
            <a:r>
              <a:rPr lang="id-ID" sz="1800" dirty="0">
                <a:solidFill>
                  <a:srgbClr val="4F81BD"/>
                </a:solidFill>
                <a:effectLst/>
                <a:latin typeface="Calibri" panose="020F0502020204030204" pitchFamily="34" charset="0"/>
                <a:ea typeface="Calibri" panose="020F0502020204030204" pitchFamily="34" charset="0"/>
                <a:cs typeface="Calibri" panose="020F0502020204030204" pitchFamily="34" charset="0"/>
              </a:rPr>
              <a:t>.</a:t>
            </a:r>
            <a:endParaRPr lang="id-ID" dirty="0">
              <a:solidFill>
                <a:srgbClr val="4F81BD"/>
              </a:solidFill>
            </a:endParaRPr>
          </a:p>
        </p:txBody>
      </p:sp>
      <p:cxnSp>
        <p:nvCxnSpPr>
          <p:cNvPr id="9" name="Straight Connector 8">
            <a:extLst>
              <a:ext uri="{FF2B5EF4-FFF2-40B4-BE49-F238E27FC236}">
                <a16:creationId xmlns:a16="http://schemas.microsoft.com/office/drawing/2014/main" id="{DE0C4BE3-B475-FD18-D590-8BBD70D37C1F}"/>
              </a:ext>
            </a:extLst>
          </p:cNvPr>
          <p:cNvCxnSpPr/>
          <p:nvPr/>
        </p:nvCxnSpPr>
        <p:spPr>
          <a:xfrm>
            <a:off x="2123728" y="3075806"/>
            <a:ext cx="115212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BCCFA73-60FC-D285-9EBD-87B444AC746E}"/>
              </a:ext>
            </a:extLst>
          </p:cNvPr>
          <p:cNvSpPr/>
          <p:nvPr/>
        </p:nvSpPr>
        <p:spPr>
          <a:xfrm>
            <a:off x="3019761" y="2948003"/>
            <a:ext cx="360040" cy="2160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dirty="0">
                <a:solidFill>
                  <a:srgbClr val="4F81BD"/>
                </a:solidFill>
              </a:rPr>
              <a:t>x</a:t>
            </a:r>
            <a:endParaRPr lang="en-ID" dirty="0">
              <a:solidFill>
                <a:srgbClr val="4F81BD"/>
              </a:solidFill>
            </a:endParaRPr>
          </a:p>
        </p:txBody>
      </p:sp>
    </p:spTree>
    <p:extLst>
      <p:ext uri="{BB962C8B-B14F-4D97-AF65-F5344CB8AC3E}">
        <p14:creationId xmlns:p14="http://schemas.microsoft.com/office/powerpoint/2010/main" val="406962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1" dur="500"/>
                                        <p:tgtEl>
                                          <p:spTgt spid="8">
                                            <p:txEl>
                                              <p:pRg st="1" end="1"/>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4" dur="500"/>
                                        <p:tgtEl>
                                          <p:spTgt spid="8">
                                            <p:txEl>
                                              <p:pRg st="2" end="2"/>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3" dur="500"/>
                                        <p:tgtEl>
                                          <p:spTgt spid="8">
                                            <p:txEl>
                                              <p:pRg st="3" end="3"/>
                                            </p:txEl>
                                          </p:spTgt>
                                        </p:tgtEl>
                                      </p:cBhvr>
                                    </p:animEffect>
                                  </p:childTnLst>
                                </p:cTn>
                              </p:par>
                            </p:childTnLst>
                          </p:cTn>
                        </p:par>
                        <p:par>
                          <p:cTn id="24" fill="hold">
                            <p:stCondLst>
                              <p:cond delay="1000"/>
                            </p:stCondLst>
                            <p:childTnLst>
                              <p:par>
                                <p:cTn id="25" presetID="14" presetClass="entr" presetSubtype="10"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2891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400" b="1" dirty="0" err="1">
                <a:solidFill>
                  <a:srgbClr val="F06881"/>
                </a:solidFill>
                <a:latin typeface="Calibri" panose="020F0502020204030204" pitchFamily="34" charset="0"/>
              </a:rPr>
              <a:t>Aturan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Pembulatan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Penjumlahan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Pengurangan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Perkalian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dan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Pembagian</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Angka</a:t>
            </a:r>
            <a:r>
              <a:rPr lang="en-US" sz="2400" b="1" dirty="0">
                <a:solidFill>
                  <a:srgbClr val="F06881"/>
                </a:solidFill>
                <a:latin typeface="Calibri" panose="020F0502020204030204" pitchFamily="34" charset="0"/>
              </a:rPr>
              <a:t> </a:t>
            </a:r>
            <a:r>
              <a:rPr lang="en-US" sz="2400" b="1" dirty="0" err="1">
                <a:solidFill>
                  <a:srgbClr val="F06881"/>
                </a:solidFill>
                <a:latin typeface="Calibri" panose="020F0502020204030204" pitchFamily="34" charset="0"/>
              </a:rPr>
              <a:t>Penting</a:t>
            </a:r>
            <a:endParaRPr lang="en-US" sz="24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4"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2" name="TextBox 11">
            <a:extLst>
              <a:ext uri="{FF2B5EF4-FFF2-40B4-BE49-F238E27FC236}">
                <a16:creationId xmlns:a16="http://schemas.microsoft.com/office/drawing/2014/main" id="{41D05BF5-9182-4CA5-81FE-37B8725004A9}"/>
              </a:ext>
            </a:extLst>
          </p:cNvPr>
          <p:cNvSpPr txBox="1"/>
          <p:nvPr/>
        </p:nvSpPr>
        <p:spPr>
          <a:xfrm>
            <a:off x="1040982" y="1635646"/>
            <a:ext cx="7707482" cy="1637949"/>
          </a:xfrm>
          <a:prstGeom prst="rect">
            <a:avLst/>
          </a:prstGeom>
          <a:noFill/>
        </p:spPr>
        <p:txBody>
          <a:bodyPr wrap="square">
            <a:spAutoFit/>
          </a:bodyPr>
          <a:lstStyle/>
          <a:p>
            <a:pPr marL="285750" indent="-285750">
              <a:lnSpc>
                <a:spcPct val="107000"/>
              </a:lnSpc>
              <a:spcAft>
                <a:spcPts val="600"/>
              </a:spcAft>
              <a:buFont typeface="Wingdings" panose="05000000000000000000" pitchFamily="2" charset="2"/>
              <a:buChar char="ü"/>
            </a:pPr>
            <a:r>
              <a:rPr lang="en-ID" dirty="0">
                <a:solidFill>
                  <a:srgbClr val="6E97C9"/>
                </a:solidFill>
              </a:rPr>
              <a:t>Ketika </a:t>
            </a:r>
            <a:r>
              <a:rPr lang="en-ID" dirty="0" err="1">
                <a:solidFill>
                  <a:srgbClr val="6E97C9"/>
                </a:solidFill>
              </a:rPr>
              <a:t>melakukan</a:t>
            </a:r>
            <a:r>
              <a:rPr lang="en-ID" dirty="0">
                <a:solidFill>
                  <a:srgbClr val="6E97C9"/>
                </a:solidFill>
              </a:rPr>
              <a:t> </a:t>
            </a:r>
            <a:r>
              <a:rPr lang="en-ID" dirty="0" err="1">
                <a:solidFill>
                  <a:srgbClr val="6E97C9"/>
                </a:solidFill>
              </a:rPr>
              <a:t>operasi</a:t>
            </a:r>
            <a:r>
              <a:rPr lang="en-ID" dirty="0">
                <a:solidFill>
                  <a:srgbClr val="6E97C9"/>
                </a:solidFill>
              </a:rPr>
              <a:t> </a:t>
            </a:r>
            <a:r>
              <a:rPr lang="en-ID" dirty="0" err="1">
                <a:solidFill>
                  <a:srgbClr val="FF3399"/>
                </a:solidFill>
              </a:rPr>
              <a:t>pangkat</a:t>
            </a:r>
            <a:r>
              <a:rPr lang="en-ID" dirty="0">
                <a:solidFill>
                  <a:srgbClr val="6E97C9"/>
                </a:solidFill>
              </a:rPr>
              <a:t>, </a:t>
            </a:r>
            <a:r>
              <a:rPr lang="en-ID" dirty="0" err="1">
                <a:solidFill>
                  <a:srgbClr val="6E97C9"/>
                </a:solidFill>
              </a:rPr>
              <a:t>hasilnya</a:t>
            </a:r>
            <a:r>
              <a:rPr lang="en-ID" dirty="0">
                <a:solidFill>
                  <a:srgbClr val="6E97C9"/>
                </a:solidFill>
              </a:rPr>
              <a:t> </a:t>
            </a:r>
            <a:r>
              <a:rPr lang="en-ID" dirty="0" err="1">
                <a:solidFill>
                  <a:srgbClr val="6E97C9"/>
                </a:solidFill>
              </a:rPr>
              <a:t>mengikuti</a:t>
            </a:r>
            <a:r>
              <a:rPr lang="en-ID" dirty="0">
                <a:solidFill>
                  <a:srgbClr val="6E97C9"/>
                </a:solidFill>
              </a:rPr>
              <a:t> </a:t>
            </a:r>
            <a:r>
              <a:rPr lang="en-ID" dirty="0" err="1">
                <a:solidFill>
                  <a:srgbClr val="6E97C9"/>
                </a:solidFill>
              </a:rPr>
              <a:t>jumlah</a:t>
            </a:r>
            <a:r>
              <a:rPr lang="en-ID" dirty="0">
                <a:solidFill>
                  <a:srgbClr val="6E97C9"/>
                </a:solidFill>
              </a:rPr>
              <a:t> </a:t>
            </a:r>
            <a:r>
              <a:rPr lang="en-ID" dirty="0" err="1">
                <a:solidFill>
                  <a:srgbClr val="6E97C9"/>
                </a:solidFill>
              </a:rPr>
              <a:t>angka</a:t>
            </a:r>
            <a:r>
              <a:rPr lang="en-ID" dirty="0">
                <a:solidFill>
                  <a:srgbClr val="6E97C9"/>
                </a:solidFill>
              </a:rPr>
              <a:t> </a:t>
            </a:r>
            <a:r>
              <a:rPr lang="en-ID" dirty="0" err="1">
                <a:solidFill>
                  <a:srgbClr val="6E97C9"/>
                </a:solidFill>
              </a:rPr>
              <a:t>penting</a:t>
            </a:r>
            <a:r>
              <a:rPr lang="en-ID" dirty="0">
                <a:solidFill>
                  <a:srgbClr val="6E97C9"/>
                </a:solidFill>
              </a:rPr>
              <a:t> </a:t>
            </a:r>
            <a:r>
              <a:rPr lang="en-ID" dirty="0" err="1">
                <a:solidFill>
                  <a:srgbClr val="6E97C9"/>
                </a:solidFill>
              </a:rPr>
              <a:t>dari</a:t>
            </a:r>
            <a:r>
              <a:rPr lang="en-ID" dirty="0">
                <a:solidFill>
                  <a:srgbClr val="6E97C9"/>
                </a:solidFill>
              </a:rPr>
              <a:t> </a:t>
            </a:r>
            <a:r>
              <a:rPr lang="en-ID" dirty="0" err="1">
                <a:solidFill>
                  <a:srgbClr val="6E97C9"/>
                </a:solidFill>
              </a:rPr>
              <a:t>angka</a:t>
            </a:r>
            <a:r>
              <a:rPr lang="en-ID" dirty="0">
                <a:solidFill>
                  <a:srgbClr val="6E97C9"/>
                </a:solidFill>
              </a:rPr>
              <a:t> yang </a:t>
            </a:r>
            <a:r>
              <a:rPr lang="en-ID" dirty="0" err="1">
                <a:solidFill>
                  <a:srgbClr val="6E97C9"/>
                </a:solidFill>
              </a:rPr>
              <a:t>dipangkatkan</a:t>
            </a:r>
            <a:r>
              <a:rPr lang="en-ID" dirty="0">
                <a:solidFill>
                  <a:srgbClr val="6E97C9"/>
                </a:solidFill>
              </a:rPr>
              <a:t>, </a:t>
            </a:r>
            <a:r>
              <a:rPr lang="en-ID" dirty="0" err="1">
                <a:solidFill>
                  <a:srgbClr val="6E97C9"/>
                </a:solidFill>
              </a:rPr>
              <a:t>kecuali</a:t>
            </a:r>
            <a:r>
              <a:rPr lang="en-ID" dirty="0">
                <a:solidFill>
                  <a:srgbClr val="6E97C9"/>
                </a:solidFill>
              </a:rPr>
              <a:t> </a:t>
            </a:r>
            <a:r>
              <a:rPr lang="en-ID" dirty="0" err="1">
                <a:solidFill>
                  <a:srgbClr val="6E97C9"/>
                </a:solidFill>
              </a:rPr>
              <a:t>jika</a:t>
            </a:r>
            <a:r>
              <a:rPr lang="en-ID" dirty="0">
                <a:solidFill>
                  <a:srgbClr val="6E97C9"/>
                </a:solidFill>
              </a:rPr>
              <a:t> </a:t>
            </a:r>
            <a:r>
              <a:rPr lang="en-ID" dirty="0" err="1">
                <a:solidFill>
                  <a:srgbClr val="6E97C9"/>
                </a:solidFill>
              </a:rPr>
              <a:t>pangkatnya</a:t>
            </a:r>
            <a:r>
              <a:rPr lang="en-ID" dirty="0">
                <a:solidFill>
                  <a:srgbClr val="6E97C9"/>
                </a:solidFill>
              </a:rPr>
              <a:t> </a:t>
            </a:r>
            <a:r>
              <a:rPr lang="en-ID" dirty="0" err="1">
                <a:solidFill>
                  <a:srgbClr val="6E97C9"/>
                </a:solidFill>
              </a:rPr>
              <a:t>adalah</a:t>
            </a:r>
            <a:r>
              <a:rPr lang="en-ID" dirty="0">
                <a:solidFill>
                  <a:srgbClr val="6E97C9"/>
                </a:solidFill>
              </a:rPr>
              <a:t> </a:t>
            </a:r>
            <a:r>
              <a:rPr lang="en-ID" dirty="0" err="1">
                <a:solidFill>
                  <a:srgbClr val="6E97C9"/>
                </a:solidFill>
              </a:rPr>
              <a:t>bilangan</a:t>
            </a:r>
            <a:r>
              <a:rPr lang="en-ID" dirty="0">
                <a:solidFill>
                  <a:srgbClr val="6E97C9"/>
                </a:solidFill>
              </a:rPr>
              <a:t> </a:t>
            </a:r>
            <a:r>
              <a:rPr lang="en-ID" dirty="0" err="1">
                <a:solidFill>
                  <a:srgbClr val="6E97C9"/>
                </a:solidFill>
              </a:rPr>
              <a:t>bulat</a:t>
            </a:r>
            <a:r>
              <a:rPr lang="en-ID" dirty="0">
                <a:solidFill>
                  <a:srgbClr val="6E97C9"/>
                </a:solidFill>
              </a:rPr>
              <a:t> </a:t>
            </a:r>
            <a:r>
              <a:rPr lang="en-ID" dirty="0" err="1">
                <a:solidFill>
                  <a:srgbClr val="6E97C9"/>
                </a:solidFill>
              </a:rPr>
              <a:t>positif</a:t>
            </a:r>
            <a:r>
              <a:rPr lang="en-ID" dirty="0">
                <a:solidFill>
                  <a:srgbClr val="6E97C9"/>
                </a:solidFill>
              </a:rPr>
              <a:t>, </a:t>
            </a:r>
            <a:r>
              <a:rPr lang="en-ID" dirty="0" err="1">
                <a:solidFill>
                  <a:srgbClr val="6E97C9"/>
                </a:solidFill>
              </a:rPr>
              <a:t>maka</a:t>
            </a:r>
            <a:r>
              <a:rPr lang="en-ID" dirty="0">
                <a:solidFill>
                  <a:srgbClr val="6E97C9"/>
                </a:solidFill>
              </a:rPr>
              <a:t> Anda </a:t>
            </a:r>
            <a:r>
              <a:rPr lang="en-ID" dirty="0" err="1">
                <a:solidFill>
                  <a:srgbClr val="6E97C9"/>
                </a:solidFill>
              </a:rPr>
              <a:t>harus</a:t>
            </a:r>
            <a:r>
              <a:rPr lang="en-ID" dirty="0">
                <a:solidFill>
                  <a:srgbClr val="6E97C9"/>
                </a:solidFill>
              </a:rPr>
              <a:t> </a:t>
            </a:r>
            <a:r>
              <a:rPr lang="en-ID" dirty="0" err="1">
                <a:solidFill>
                  <a:srgbClr val="6E97C9"/>
                </a:solidFill>
              </a:rPr>
              <a:t>memperhitungkan</a:t>
            </a:r>
            <a:r>
              <a:rPr lang="en-ID" dirty="0">
                <a:solidFill>
                  <a:srgbClr val="6E97C9"/>
                </a:solidFill>
              </a:rPr>
              <a:t> </a:t>
            </a:r>
            <a:r>
              <a:rPr lang="en-ID" dirty="0" err="1">
                <a:solidFill>
                  <a:srgbClr val="6E97C9"/>
                </a:solidFill>
              </a:rPr>
              <a:t>angka</a:t>
            </a:r>
            <a:r>
              <a:rPr lang="en-ID" dirty="0">
                <a:solidFill>
                  <a:srgbClr val="6E97C9"/>
                </a:solidFill>
              </a:rPr>
              <a:t> </a:t>
            </a:r>
            <a:r>
              <a:rPr lang="en-ID" dirty="0" err="1">
                <a:solidFill>
                  <a:srgbClr val="6E97C9"/>
                </a:solidFill>
              </a:rPr>
              <a:t>penting</a:t>
            </a:r>
            <a:r>
              <a:rPr lang="en-ID" dirty="0">
                <a:solidFill>
                  <a:srgbClr val="6E97C9"/>
                </a:solidFill>
              </a:rPr>
              <a:t> </a:t>
            </a:r>
            <a:r>
              <a:rPr lang="en-ID" dirty="0" err="1">
                <a:solidFill>
                  <a:srgbClr val="6E97C9"/>
                </a:solidFill>
              </a:rPr>
              <a:t>dari</a:t>
            </a:r>
            <a:r>
              <a:rPr lang="en-ID" dirty="0">
                <a:solidFill>
                  <a:srgbClr val="6E97C9"/>
                </a:solidFill>
              </a:rPr>
              <a:t> </a:t>
            </a:r>
            <a:r>
              <a:rPr lang="en-ID" dirty="0" err="1">
                <a:solidFill>
                  <a:srgbClr val="6E97C9"/>
                </a:solidFill>
              </a:rPr>
              <a:t>basisnya</a:t>
            </a:r>
            <a:r>
              <a:rPr lang="en-ID" dirty="0">
                <a:solidFill>
                  <a:srgbClr val="6E97C9"/>
                </a:solidFill>
              </a:rPr>
              <a:t>.</a:t>
            </a:r>
          </a:p>
          <a:p>
            <a:pPr>
              <a:lnSpc>
                <a:spcPct val="107000"/>
              </a:lnSpc>
              <a:spcAft>
                <a:spcPts val="600"/>
              </a:spcAft>
            </a:pPr>
            <a:r>
              <a:rPr lang="en-ID" b="1" dirty="0" err="1">
                <a:solidFill>
                  <a:srgbClr val="6E97C9"/>
                </a:solidFill>
              </a:rPr>
              <a:t>Contoh</a:t>
            </a:r>
            <a:r>
              <a:rPr lang="en-ID" dirty="0">
                <a:solidFill>
                  <a:srgbClr val="6E97C9"/>
                </a:solidFill>
              </a:rPr>
              <a:t>: (3,00)^2=9,00 (</a:t>
            </a:r>
            <a:r>
              <a:rPr lang="en-ID" dirty="0" err="1">
                <a:solidFill>
                  <a:srgbClr val="6E97C9"/>
                </a:solidFill>
              </a:rPr>
              <a:t>hasilnya</a:t>
            </a:r>
            <a:r>
              <a:rPr lang="en-ID" dirty="0">
                <a:solidFill>
                  <a:srgbClr val="6E97C9"/>
                </a:solidFill>
              </a:rPr>
              <a:t> </a:t>
            </a:r>
            <a:r>
              <a:rPr lang="en-ID" dirty="0" err="1">
                <a:solidFill>
                  <a:srgbClr val="6E97C9"/>
                </a:solidFill>
              </a:rPr>
              <a:t>memiliki</a:t>
            </a:r>
            <a:r>
              <a:rPr lang="en-ID" dirty="0">
                <a:solidFill>
                  <a:srgbClr val="6E97C9"/>
                </a:solidFill>
              </a:rPr>
              <a:t> </a:t>
            </a:r>
            <a:r>
              <a:rPr lang="en-ID" dirty="0" err="1">
                <a:solidFill>
                  <a:srgbClr val="6E97C9"/>
                </a:solidFill>
              </a:rPr>
              <a:t>tiga</a:t>
            </a:r>
            <a:r>
              <a:rPr lang="en-ID" dirty="0">
                <a:solidFill>
                  <a:srgbClr val="6E97C9"/>
                </a:solidFill>
              </a:rPr>
              <a:t> </a:t>
            </a:r>
            <a:r>
              <a:rPr lang="en-ID" dirty="0" err="1">
                <a:solidFill>
                  <a:srgbClr val="6E97C9"/>
                </a:solidFill>
              </a:rPr>
              <a:t>angka</a:t>
            </a:r>
            <a:r>
              <a:rPr lang="en-ID" dirty="0">
                <a:solidFill>
                  <a:srgbClr val="6E97C9"/>
                </a:solidFill>
              </a:rPr>
              <a:t> </a:t>
            </a:r>
            <a:r>
              <a:rPr lang="en-ID" dirty="0" err="1">
                <a:solidFill>
                  <a:srgbClr val="6E97C9"/>
                </a:solidFill>
              </a:rPr>
              <a:t>penting</a:t>
            </a:r>
            <a:r>
              <a:rPr lang="en-ID" dirty="0">
                <a:solidFill>
                  <a:srgbClr val="6E97C9"/>
                </a:solidFill>
              </a:rPr>
              <a:t>, </a:t>
            </a:r>
            <a:r>
              <a:rPr lang="en-ID" dirty="0" err="1">
                <a:solidFill>
                  <a:srgbClr val="6E97C9"/>
                </a:solidFill>
              </a:rPr>
              <a:t>karena</a:t>
            </a:r>
            <a:r>
              <a:rPr lang="en-ID" dirty="0">
                <a:solidFill>
                  <a:srgbClr val="6E97C9"/>
                </a:solidFill>
              </a:rPr>
              <a:t> 3,00 </a:t>
            </a:r>
            <a:r>
              <a:rPr lang="en-ID" dirty="0" err="1">
                <a:solidFill>
                  <a:srgbClr val="6E97C9"/>
                </a:solidFill>
              </a:rPr>
              <a:t>memiliki</a:t>
            </a:r>
            <a:r>
              <a:rPr lang="en-ID" dirty="0">
                <a:solidFill>
                  <a:srgbClr val="6E97C9"/>
                </a:solidFill>
              </a:rPr>
              <a:t> </a:t>
            </a:r>
            <a:r>
              <a:rPr lang="en-ID" dirty="0" err="1">
                <a:solidFill>
                  <a:srgbClr val="6E97C9"/>
                </a:solidFill>
              </a:rPr>
              <a:t>tiga</a:t>
            </a:r>
            <a:r>
              <a:rPr lang="en-ID" dirty="0">
                <a:solidFill>
                  <a:srgbClr val="6E97C9"/>
                </a:solidFill>
              </a:rPr>
              <a:t> </a:t>
            </a:r>
            <a:r>
              <a:rPr lang="en-ID" dirty="0" err="1">
                <a:solidFill>
                  <a:srgbClr val="6E97C9"/>
                </a:solidFill>
              </a:rPr>
              <a:t>angka</a:t>
            </a:r>
            <a:r>
              <a:rPr lang="en-ID" dirty="0">
                <a:solidFill>
                  <a:srgbClr val="6E97C9"/>
                </a:solidFill>
              </a:rPr>
              <a:t> </a:t>
            </a:r>
            <a:r>
              <a:rPr lang="en-ID" dirty="0" err="1">
                <a:solidFill>
                  <a:srgbClr val="6E97C9"/>
                </a:solidFill>
              </a:rPr>
              <a:t>penting</a:t>
            </a:r>
            <a:r>
              <a:rPr lang="en-ID" dirty="0">
                <a:solidFill>
                  <a:srgbClr val="6E97C9"/>
                </a:solidFill>
              </a:rPr>
              <a:t>)</a:t>
            </a:r>
          </a:p>
        </p:txBody>
      </p:sp>
    </p:spTree>
    <p:extLst>
      <p:ext uri="{BB962C8B-B14F-4D97-AF65-F5344CB8AC3E}">
        <p14:creationId xmlns:p14="http://schemas.microsoft.com/office/powerpoint/2010/main" val="27800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500"/>
                                        <p:tgtEl>
                                          <p:spTgt spid="12">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13039" y="411510"/>
            <a:ext cx="7004853" cy="697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Notasi</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Eksponen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Notasi</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Ilmiah</a:t>
            </a:r>
            <a:r>
              <a:rPr lang="en-US" sz="2800" b="1" dirty="0">
                <a:solidFill>
                  <a:srgbClr val="F06881"/>
                </a:solidFill>
                <a:latin typeface="Calibri" panose="020F0502020204030204" pitchFamily="34" charset="0"/>
              </a:rPr>
              <a:t>)</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2" name="Rectangle 1"/>
          <p:cNvSpPr/>
          <p:nvPr/>
        </p:nvSpPr>
        <p:spPr>
          <a:xfrm>
            <a:off x="1069902" y="1534838"/>
            <a:ext cx="7750570" cy="1200329"/>
          </a:xfrm>
          <a:prstGeom prst="rect">
            <a:avLst/>
          </a:prstGeom>
        </p:spPr>
        <p:txBody>
          <a:bodyPr wrap="square">
            <a:spAutoFit/>
          </a:bodyPr>
          <a:lstStyle/>
          <a:p>
            <a:pPr marL="285750" indent="-285750">
              <a:spcAft>
                <a:spcPts val="600"/>
              </a:spcAft>
              <a:buFont typeface="Wingdings" panose="05000000000000000000" pitchFamily="2" charset="2"/>
              <a:buChar char="ü"/>
            </a:pPr>
            <a:r>
              <a:rPr lang="id-ID" dirty="0">
                <a:solidFill>
                  <a:srgbClr val="4F81BD"/>
                </a:solidFill>
              </a:rPr>
              <a:t>Dalam hasil perhitungan fisika sering diperoleh hasil yang sangat besar atau sangat kecil. Untuk memudahkan penulisan, digunakan notasi ilmiah atau notasi eksponen yang terdiri atas angka penting dan orde besaran. Adapun bentuk penulisan notasi ilmiah adalah sebagai berikut.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4220CDD-2F96-9D30-650B-B9110AEF4D9F}"/>
                  </a:ext>
                </a:extLst>
              </p:cNvPr>
              <p:cNvSpPr txBox="1"/>
              <p:nvPr/>
            </p:nvSpPr>
            <p:spPr>
              <a:xfrm>
                <a:off x="2843808" y="2969144"/>
                <a:ext cx="1368152" cy="369332"/>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sz="2400" i="1" smtClean="0">
                          <a:solidFill>
                            <a:srgbClr val="4F81BD"/>
                          </a:solidFill>
                          <a:latin typeface="Cambria Math" panose="02040503050406030204" pitchFamily="18" charset="0"/>
                          <a:ea typeface="Cambria Math" panose="02040503050406030204" pitchFamily="18" charset="0"/>
                        </a:rPr>
                        <m:t>𝑎</m:t>
                      </m:r>
                      <m:r>
                        <a:rPr lang="id-ID" sz="2400" b="0" i="1" smtClean="0">
                          <a:solidFill>
                            <a:srgbClr val="4F81BD"/>
                          </a:solidFill>
                          <a:latin typeface="Cambria Math" panose="02040503050406030204" pitchFamily="18" charset="0"/>
                          <a:ea typeface="Cambria Math" panose="02040503050406030204" pitchFamily="18" charset="0"/>
                        </a:rPr>
                        <m:t>,…×</m:t>
                      </m:r>
                      <m:sSup>
                        <m:sSupPr>
                          <m:ctrlPr>
                            <a:rPr lang="id-ID" sz="2400" b="0" i="1" smtClean="0">
                              <a:solidFill>
                                <a:srgbClr val="4F81BD"/>
                              </a:solidFill>
                              <a:latin typeface="Cambria Math" panose="02040503050406030204" pitchFamily="18" charset="0"/>
                              <a:ea typeface="Cambria Math" panose="02040503050406030204" pitchFamily="18" charset="0"/>
                            </a:rPr>
                          </m:ctrlPr>
                        </m:sSupPr>
                        <m:e>
                          <m:r>
                            <a:rPr lang="id-ID" sz="2400" b="0" i="1" smtClean="0">
                              <a:solidFill>
                                <a:srgbClr val="4F81BD"/>
                              </a:solidFill>
                              <a:latin typeface="Cambria Math" panose="02040503050406030204" pitchFamily="18" charset="0"/>
                              <a:ea typeface="Cambria Math" panose="02040503050406030204" pitchFamily="18" charset="0"/>
                            </a:rPr>
                            <m:t>10</m:t>
                          </m:r>
                        </m:e>
                        <m:sup>
                          <m:r>
                            <a:rPr lang="id-ID" sz="2400" b="0" i="1" smtClean="0">
                              <a:solidFill>
                                <a:srgbClr val="4F81BD"/>
                              </a:solidFill>
                              <a:latin typeface="Cambria Math" panose="02040503050406030204" pitchFamily="18" charset="0"/>
                              <a:ea typeface="Cambria Math" panose="02040503050406030204" pitchFamily="18" charset="0"/>
                            </a:rPr>
                            <m:t>𝑛</m:t>
                          </m:r>
                        </m:sup>
                      </m:sSup>
                    </m:oMath>
                  </m:oMathPara>
                </a14:m>
                <a:endParaRPr lang="en-ID" sz="2400" dirty="0">
                  <a:solidFill>
                    <a:srgbClr val="4F81BD"/>
                  </a:solidFill>
                </a:endParaRPr>
              </a:p>
            </p:txBody>
          </p:sp>
        </mc:Choice>
        <mc:Fallback xmlns="">
          <p:sp>
            <p:nvSpPr>
              <p:cNvPr id="40" name="TextBox 39">
                <a:extLst>
                  <a:ext uri="{FF2B5EF4-FFF2-40B4-BE49-F238E27FC236}">
                    <a16:creationId xmlns:a16="http://schemas.microsoft.com/office/drawing/2014/main" id="{54220CDD-2F96-9D30-650B-B9110AEF4D9F}"/>
                  </a:ext>
                </a:extLst>
              </p:cNvPr>
              <p:cNvSpPr txBox="1">
                <a:spLocks noRot="1" noChangeAspect="1" noMove="1" noResize="1" noEditPoints="1" noAdjustHandles="1" noChangeArrowheads="1" noChangeShapeType="1" noTextEdit="1"/>
              </p:cNvSpPr>
              <p:nvPr/>
            </p:nvSpPr>
            <p:spPr>
              <a:xfrm>
                <a:off x="2843808" y="2969144"/>
                <a:ext cx="1368152" cy="369332"/>
              </a:xfrm>
              <a:prstGeom prst="rect">
                <a:avLst/>
              </a:prstGeom>
              <a:blipFill>
                <a:blip r:embed="rId4"/>
                <a:stretch>
                  <a:fillRect l="-4386" r="-1754" b="-3077"/>
                </a:stretch>
              </a:blipFill>
              <a:ln>
                <a:solidFill>
                  <a:srgbClr val="E589A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3086EC1-0DEC-2CE0-B476-ADD6C15B648E}"/>
                  </a:ext>
                </a:extLst>
              </p:cNvPr>
              <p:cNvSpPr txBox="1"/>
              <p:nvPr/>
            </p:nvSpPr>
            <p:spPr>
              <a:xfrm>
                <a:off x="4889120" y="2830945"/>
                <a:ext cx="2880320" cy="1169551"/>
              </a:xfrm>
              <a:prstGeom prst="rect">
                <a:avLst/>
              </a:prstGeom>
              <a:noFill/>
            </p:spPr>
            <p:txBody>
              <a:bodyPr wrap="square">
                <a:spAutoFit/>
              </a:bodyPr>
              <a:lstStyle/>
              <a:p>
                <a:r>
                  <a:rPr lang="id-ID" sz="1400" dirty="0">
                    <a:solidFill>
                      <a:srgbClr val="4F81BD"/>
                    </a:solidFill>
                  </a:rPr>
                  <a:t>dengan </a:t>
                </a:r>
              </a:p>
              <a:p>
                <a14:m>
                  <m:oMath xmlns:m="http://schemas.openxmlformats.org/officeDocument/2006/math">
                    <m:r>
                      <a:rPr lang="id-ID" sz="1400" b="0" i="1" smtClean="0">
                        <a:solidFill>
                          <a:srgbClr val="4F81BD"/>
                        </a:solidFill>
                        <a:latin typeface="Cambria Math" panose="02040503050406030204" pitchFamily="18" charset="0"/>
                      </a:rPr>
                      <m:t>𝑎</m:t>
                    </m:r>
                  </m:oMath>
                </a14:m>
                <a:r>
                  <a:rPr lang="id-ID" sz="1400" dirty="0">
                    <a:solidFill>
                      <a:srgbClr val="4F81BD"/>
                    </a:solidFill>
                  </a:rPr>
                  <a:t> = bilangan asli (1, 2, 3, ...., 9),</a:t>
                </a:r>
              </a:p>
              <a:p>
                <a14:m>
                  <m:oMath xmlns:m="http://schemas.openxmlformats.org/officeDocument/2006/math">
                    <m:r>
                      <a:rPr lang="id-ID" sz="1400" b="0" i="1" smtClean="0">
                        <a:solidFill>
                          <a:srgbClr val="4F81BD"/>
                        </a:solidFill>
                        <a:latin typeface="Cambria Math" panose="02040503050406030204" pitchFamily="18" charset="0"/>
                        <a:ea typeface="Cambria Math" panose="02040503050406030204" pitchFamily="18" charset="0"/>
                      </a:rPr>
                      <m:t>𝑛</m:t>
                    </m:r>
                  </m:oMath>
                </a14:m>
                <a:r>
                  <a:rPr lang="id-ID" sz="1400" dirty="0">
                    <a:solidFill>
                      <a:srgbClr val="4F81BD"/>
                    </a:solidFill>
                    <a:latin typeface="Calibri" panose="020F0502020204030204" pitchFamily="34" charset="0"/>
                  </a:rPr>
                  <a:t> = eksponen (bilangan bulat),</a:t>
                </a:r>
              </a:p>
              <a:p>
                <a14:m>
                  <m:oMath xmlns:m="http://schemas.openxmlformats.org/officeDocument/2006/math">
                    <m:r>
                      <a:rPr lang="id-ID" sz="1400" i="1">
                        <a:solidFill>
                          <a:srgbClr val="4F81BD"/>
                        </a:solidFill>
                        <a:latin typeface="Cambria Math" panose="02040503050406030204" pitchFamily="18" charset="0"/>
                      </a:rPr>
                      <m:t>𝑎</m:t>
                    </m:r>
                  </m:oMath>
                </a14:m>
                <a:r>
                  <a:rPr lang="id-ID" sz="1400" dirty="0">
                    <a:solidFill>
                      <a:srgbClr val="4F81BD"/>
                    </a:solidFill>
                  </a:rPr>
                  <a:t>,... = bilangan pentingnya, dan</a:t>
                </a:r>
              </a:p>
              <a:p>
                <a14:m>
                  <m:oMath xmlns:m="http://schemas.openxmlformats.org/officeDocument/2006/math">
                    <m:sSup>
                      <m:sSupPr>
                        <m:ctrlPr>
                          <a:rPr lang="id-ID" sz="1400" b="0" i="1" smtClean="0">
                            <a:solidFill>
                              <a:srgbClr val="4F81BD"/>
                            </a:solidFill>
                            <a:latin typeface="Cambria Math" panose="02040503050406030204" pitchFamily="18" charset="0"/>
                            <a:ea typeface="Cambria Math" panose="02040503050406030204" pitchFamily="18" charset="0"/>
                          </a:rPr>
                        </m:ctrlPr>
                      </m:sSupPr>
                      <m:e>
                        <m:r>
                          <a:rPr lang="id-ID" sz="1400" b="0" i="1" smtClean="0">
                            <a:solidFill>
                              <a:srgbClr val="4F81BD"/>
                            </a:solidFill>
                            <a:latin typeface="Cambria Math" panose="02040503050406030204" pitchFamily="18" charset="0"/>
                            <a:ea typeface="Cambria Math" panose="02040503050406030204" pitchFamily="18" charset="0"/>
                          </a:rPr>
                          <m:t>10</m:t>
                        </m:r>
                      </m:e>
                      <m:sup>
                        <m:r>
                          <a:rPr lang="id-ID" sz="1400" b="0" i="1" smtClean="0">
                            <a:solidFill>
                              <a:srgbClr val="4F81BD"/>
                            </a:solidFill>
                            <a:latin typeface="Cambria Math" panose="02040503050406030204" pitchFamily="18" charset="0"/>
                            <a:ea typeface="Cambria Math" panose="02040503050406030204" pitchFamily="18" charset="0"/>
                          </a:rPr>
                          <m:t>𝑛</m:t>
                        </m:r>
                      </m:sup>
                    </m:sSup>
                  </m:oMath>
                </a14:m>
                <a:r>
                  <a:rPr lang="id-ID" sz="1400" i="1" dirty="0">
                    <a:solidFill>
                      <a:srgbClr val="4F81BD"/>
                    </a:solidFill>
                    <a:latin typeface="Calibri" panose="020F0502020204030204" pitchFamily="34" charset="0"/>
                  </a:rPr>
                  <a:t> </a:t>
                </a:r>
                <a:r>
                  <a:rPr lang="id-ID" sz="1400" dirty="0">
                    <a:solidFill>
                      <a:srgbClr val="4F81BD"/>
                    </a:solidFill>
                    <a:latin typeface="Calibri" panose="020F0502020204030204" pitchFamily="34" charset="0"/>
                  </a:rPr>
                  <a:t>= orde besarnya.</a:t>
                </a:r>
              </a:p>
            </p:txBody>
          </p:sp>
        </mc:Choice>
        <mc:Fallback xmlns="">
          <p:sp>
            <p:nvSpPr>
              <p:cNvPr id="41" name="TextBox 40">
                <a:extLst>
                  <a:ext uri="{FF2B5EF4-FFF2-40B4-BE49-F238E27FC236}">
                    <a16:creationId xmlns:a16="http://schemas.microsoft.com/office/drawing/2014/main" id="{83086EC1-0DEC-2CE0-B476-ADD6C15B648E}"/>
                  </a:ext>
                </a:extLst>
              </p:cNvPr>
              <p:cNvSpPr txBox="1">
                <a:spLocks noRot="1" noChangeAspect="1" noMove="1" noResize="1" noEditPoints="1" noAdjustHandles="1" noChangeArrowheads="1" noChangeShapeType="1" noTextEdit="1"/>
              </p:cNvSpPr>
              <p:nvPr/>
            </p:nvSpPr>
            <p:spPr>
              <a:xfrm>
                <a:off x="4889120" y="2830945"/>
                <a:ext cx="2880320" cy="1169551"/>
              </a:xfrm>
              <a:prstGeom prst="rect">
                <a:avLst/>
              </a:prstGeom>
              <a:blipFill>
                <a:blip r:embed="rId5"/>
                <a:stretch>
                  <a:fillRect l="-634" t="-521" b="-4688"/>
                </a:stretch>
              </a:blipFill>
            </p:spPr>
            <p:txBody>
              <a:bodyPr/>
              <a:lstStyle/>
              <a:p>
                <a:r>
                  <a:rPr lang="en-US">
                    <a:noFill/>
                  </a:rPr>
                  <a:t> </a:t>
                </a:r>
              </a:p>
            </p:txBody>
          </p:sp>
        </mc:Fallback>
      </mc:AlternateContent>
    </p:spTree>
    <p:extLst>
      <p:ext uri="{BB962C8B-B14F-4D97-AF65-F5344CB8AC3E}">
        <p14:creationId xmlns:p14="http://schemas.microsoft.com/office/powerpoint/2010/main" val="20455555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0"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427" y="217850"/>
            <a:ext cx="7004853" cy="127377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Faktor</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Terjadinya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Ketidakpastian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Nilai</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Saat</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grpSp>
        <p:nvGrpSpPr>
          <p:cNvPr id="5" name="Group 4"/>
          <p:cNvGrpSpPr/>
          <p:nvPr/>
        </p:nvGrpSpPr>
        <p:grpSpPr>
          <a:xfrm>
            <a:off x="1266848" y="1563646"/>
            <a:ext cx="7409608" cy="540039"/>
            <a:chOff x="1266848" y="1563646"/>
            <a:chExt cx="7409608" cy="540039"/>
          </a:xfrm>
        </p:grpSpPr>
        <p:grpSp>
          <p:nvGrpSpPr>
            <p:cNvPr id="25" name="Group 24"/>
            <p:cNvGrpSpPr/>
            <p:nvPr/>
          </p:nvGrpSpPr>
          <p:grpSpPr>
            <a:xfrm>
              <a:off x="1266848" y="1563646"/>
              <a:ext cx="7409608" cy="540039"/>
              <a:chOff x="1547664" y="3651870"/>
              <a:chExt cx="7409608" cy="540039"/>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699844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Nilai skala terkecil, pada setiap alat ukur selalu terdapat nilai skala terkecil. Misalnya, nilai skala terkecil dari mistar adalah 1 mm, maka besaran panjang yang kurang dari 1 mm tidak dapat ditentukan secara pasti.</a:t>
                </a:r>
                <a:endParaRPr lang="id-ID" sz="16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4" name="Oval 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1</a:t>
              </a:r>
            </a:p>
          </p:txBody>
        </p:sp>
      </p:grpSp>
      <p:grpSp>
        <p:nvGrpSpPr>
          <p:cNvPr id="18" name="Group 17"/>
          <p:cNvGrpSpPr/>
          <p:nvPr/>
        </p:nvGrpSpPr>
        <p:grpSpPr>
          <a:xfrm>
            <a:off x="1322879" y="2471521"/>
            <a:ext cx="7409608" cy="1684405"/>
            <a:chOff x="1266848" y="1563646"/>
            <a:chExt cx="7409608" cy="1684405"/>
          </a:xfrm>
        </p:grpSpPr>
        <p:grpSp>
          <p:nvGrpSpPr>
            <p:cNvPr id="21" name="Group 20"/>
            <p:cNvGrpSpPr/>
            <p:nvPr/>
          </p:nvGrpSpPr>
          <p:grpSpPr>
            <a:xfrm>
              <a:off x="1266848" y="1563646"/>
              <a:ext cx="7409608" cy="1684405"/>
              <a:chOff x="1547664" y="3651870"/>
              <a:chExt cx="7409608" cy="1684405"/>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30"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6998440" cy="165750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Ketidakpastian sistem pengukuran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yaitu</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sebagai</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berikut</a:t>
                </a:r>
                <a:r>
                  <a:rPr lang="en-US" sz="1600" dirty="0">
                    <a:latin typeface="Calibri" panose="020F0502020204030204" pitchFamily="34" charset="0"/>
                    <a:ea typeface="Calibri" panose="020F0502020204030204" pitchFamily="34" charset="0"/>
                    <a:cs typeface="Calibri" panose="020F0502020204030204" pitchFamily="34" charset="0"/>
                  </a:rPr>
                  <a:t>. </a:t>
                </a:r>
              </a:p>
              <a:p>
                <a:pPr marL="285750" marR="0" indent="-285750">
                  <a:lnSpc>
                    <a:spcPct val="100000"/>
                  </a:lnSpc>
                  <a:spcBef>
                    <a:spcPts val="0"/>
                  </a:spcBef>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K</a:t>
                </a:r>
                <a:r>
                  <a:rPr lang="id-ID" sz="1600" dirty="0">
                    <a:latin typeface="Calibri" panose="020F0502020204030204" pitchFamily="34" charset="0"/>
                    <a:ea typeface="Calibri" panose="020F0502020204030204" pitchFamily="34" charset="0"/>
                    <a:cs typeface="Calibri" panose="020F0502020204030204" pitchFamily="34" charset="0"/>
                  </a:rPr>
                  <a:t>esalahan kalibrasi</a:t>
                </a:r>
                <a:r>
                  <a:rPr lang="en-US" sz="1600" dirty="0">
                    <a:latin typeface="Calibri" panose="020F0502020204030204" pitchFamily="34" charset="0"/>
                    <a:ea typeface="Calibri" panose="020F0502020204030204" pitchFamily="34" charset="0"/>
                    <a:cs typeface="Calibri" panose="020F0502020204030204" pitchFamily="34" charset="0"/>
                  </a:rPr>
                  <a:t> </a:t>
                </a:r>
              </a:p>
              <a:p>
                <a:pPr marL="285750" marR="0" indent="-285750">
                  <a:lnSpc>
                    <a:spcPct val="100000"/>
                  </a:lnSpc>
                  <a:spcBef>
                    <a:spcPts val="0"/>
                  </a:spcBef>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K</a:t>
                </a:r>
                <a:r>
                  <a:rPr lang="id-ID" sz="1600" dirty="0">
                    <a:latin typeface="Calibri" panose="020F0502020204030204" pitchFamily="34" charset="0"/>
                    <a:ea typeface="Calibri" panose="020F0502020204030204" pitchFamily="34" charset="0"/>
                    <a:cs typeface="Calibri" panose="020F0502020204030204" pitchFamily="34" charset="0"/>
                  </a:rPr>
                  <a:t>esalahan titik nol</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00000"/>
                  </a:lnSpc>
                  <a:spcBef>
                    <a:spcPts val="0"/>
                  </a:spcBef>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K</a:t>
                </a:r>
                <a:r>
                  <a:rPr lang="id-ID" sz="1600" dirty="0">
                    <a:latin typeface="Calibri" panose="020F0502020204030204" pitchFamily="34" charset="0"/>
                    <a:ea typeface="Calibri" panose="020F0502020204030204" pitchFamily="34" charset="0"/>
                    <a:cs typeface="Calibri" panose="020F0502020204030204" pitchFamily="34" charset="0"/>
                  </a:rPr>
                  <a:t>elelahan alat</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00000"/>
                  </a:lnSpc>
                  <a:spcBef>
                    <a:spcPts val="0"/>
                  </a:spcBef>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rPr>
                  <a:t>K</a:t>
                </a:r>
                <a:r>
                  <a:rPr lang="id-ID" sz="1600" dirty="0">
                    <a:latin typeface="Calibri" panose="020F0502020204030204" pitchFamily="34" charset="0"/>
                    <a:ea typeface="Calibri" panose="020F0502020204030204" pitchFamily="34" charset="0"/>
                  </a:rPr>
                  <a:t>esalahan paralaks (kesalahan arah pandang) dalam membaca skala. </a:t>
                </a:r>
                <a:endParaRPr lang="en-ID" sz="1600" dirty="0"/>
              </a:p>
            </p:txBody>
          </p:sp>
        </p:grpSp>
        <p:sp>
          <p:nvSpPr>
            <p:cNvPr id="28" name="Oval 27"/>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2</a:t>
              </a:r>
            </a:p>
          </p:txBody>
        </p:sp>
      </p:grpSp>
    </p:spTree>
    <p:extLst>
      <p:ext uri="{BB962C8B-B14F-4D97-AF65-F5344CB8AC3E}">
        <p14:creationId xmlns:p14="http://schemas.microsoft.com/office/powerpoint/2010/main" val="2405056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2427" y="217850"/>
            <a:ext cx="7004853" cy="127377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Faktor</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Terjadinya</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Ketidakpastian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Nilai</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Saat</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grpSp>
        <p:nvGrpSpPr>
          <p:cNvPr id="5" name="Group 4"/>
          <p:cNvGrpSpPr/>
          <p:nvPr/>
        </p:nvGrpSpPr>
        <p:grpSpPr>
          <a:xfrm>
            <a:off x="1266848" y="1563646"/>
            <a:ext cx="7409608" cy="1584177"/>
            <a:chOff x="1266848" y="1563646"/>
            <a:chExt cx="7409608" cy="1584177"/>
          </a:xfrm>
        </p:grpSpPr>
        <p:grpSp>
          <p:nvGrpSpPr>
            <p:cNvPr id="25" name="Group 24"/>
            <p:cNvGrpSpPr/>
            <p:nvPr/>
          </p:nvGrpSpPr>
          <p:grpSpPr>
            <a:xfrm>
              <a:off x="1266848" y="1563646"/>
              <a:ext cx="7409608" cy="1584177"/>
              <a:chOff x="1547664" y="3651870"/>
              <a:chExt cx="7409608" cy="1584177"/>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6998440" cy="15572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lvl="0">
                  <a:lnSpc>
                    <a:spcPct val="100000"/>
                  </a:lnSpc>
                  <a:spcBef>
                    <a:spcPts val="0"/>
                  </a:spcBef>
                  <a:spcAft>
                    <a:spcPts val="0"/>
                  </a:spcAft>
                </a:pPr>
                <a:r>
                  <a:rPr lang="id-ID" sz="1600" dirty="0">
                    <a:latin typeface="Calibri" panose="020F0502020204030204" pitchFamily="34" charset="0"/>
                    <a:ea typeface="Calibri" panose="020F0502020204030204" pitchFamily="34" charset="0"/>
                    <a:cs typeface="Calibri" panose="020F0502020204030204" pitchFamily="34" charset="0"/>
                  </a:rPr>
                  <a:t>Ketidakpastian acak, dalam pengukuran ketidakpastian acak adalah sebagai berikut.</a:t>
                </a:r>
                <a:endParaRPr lang="en-ID" sz="1600" dirty="0">
                  <a:latin typeface="Calibri" panose="020F0502020204030204" pitchFamily="34" charset="0"/>
                  <a:ea typeface="Calibri" panose="020F0502020204030204" pitchFamily="34" charset="0"/>
                  <a:cs typeface="Times New Roman" panose="02020603050405020304" pitchFamily="18" charset="0"/>
                </a:endParaRPr>
              </a:p>
              <a:p>
                <a:pPr marL="263525" marR="0" lvl="0" indent="-263525">
                  <a:lnSpc>
                    <a:spcPct val="100000"/>
                  </a:lnSpc>
                  <a:spcBef>
                    <a:spcPts val="0"/>
                  </a:spcBef>
                  <a:spcAft>
                    <a:spcPts val="0"/>
                  </a:spcAft>
                  <a:buFont typeface="+mj-lt"/>
                  <a:buAutoNum type="alphaLcPeriod"/>
                </a:pPr>
                <a:r>
                  <a:rPr lang="id-ID" sz="1600" dirty="0">
                    <a:latin typeface="Calibri" panose="020F0502020204030204" pitchFamily="34" charset="0"/>
                    <a:ea typeface="Calibri" panose="020F0502020204030204" pitchFamily="34" charset="0"/>
                    <a:cs typeface="Calibri" panose="020F0502020204030204" pitchFamily="34" charset="0"/>
                  </a:rPr>
                  <a:t>Gerak Brown molekul udara mengganggu penunjukan jarum alat yang sangat halus dan berbasis mikroskopik.</a:t>
                </a:r>
                <a:endParaRPr lang="id-ID" sz="1600" dirty="0">
                  <a:latin typeface="Calibri" panose="020F0502020204030204" pitchFamily="34" charset="0"/>
                  <a:ea typeface="Calibri" panose="020F0502020204030204" pitchFamily="34" charset="0"/>
                  <a:cs typeface="Times New Roman" panose="02020603050405020304" pitchFamily="18" charset="0"/>
                </a:endParaRPr>
              </a:p>
              <a:p>
                <a:pPr marL="263525" marR="0" lvl="0" indent="-263525">
                  <a:lnSpc>
                    <a:spcPct val="100000"/>
                  </a:lnSpc>
                  <a:spcBef>
                    <a:spcPts val="0"/>
                  </a:spcBef>
                  <a:spcAft>
                    <a:spcPts val="0"/>
                  </a:spcAft>
                  <a:buFont typeface="+mj-lt"/>
                  <a:buAutoNum type="alphaLcPeriod"/>
                </a:pPr>
                <a:r>
                  <a:rPr lang="id-ID" sz="1600" dirty="0">
                    <a:latin typeface="Calibri" panose="020F0502020204030204" pitchFamily="34" charset="0"/>
                    <a:ea typeface="Calibri" panose="020F0502020204030204" pitchFamily="34" charset="0"/>
                    <a:cs typeface="Calibri" panose="020F0502020204030204" pitchFamily="34" charset="0"/>
                  </a:rPr>
                  <a:t>Fluktuasi tegangan jaringan listrik dapat mengganggu alat-alat listrik. </a:t>
                </a:r>
                <a:endParaRPr lang="id-ID" sz="1600" dirty="0">
                  <a:latin typeface="Calibri" panose="020F0502020204030204" pitchFamily="34" charset="0"/>
                  <a:ea typeface="Calibri" panose="020F0502020204030204" pitchFamily="34" charset="0"/>
                  <a:cs typeface="Times New Roman" panose="02020603050405020304" pitchFamily="18" charset="0"/>
                </a:endParaRPr>
              </a:p>
              <a:p>
                <a:pPr marL="263525" marR="0" lvl="0" indent="-263525">
                  <a:lnSpc>
                    <a:spcPct val="100000"/>
                  </a:lnSpc>
                  <a:spcBef>
                    <a:spcPts val="0"/>
                  </a:spcBef>
                  <a:spcAft>
                    <a:spcPts val="0"/>
                  </a:spcAft>
                  <a:buFont typeface="+mj-lt"/>
                  <a:buAutoNum type="alphaLcPeriod"/>
                </a:pPr>
                <a:r>
                  <a:rPr lang="id-ID" sz="1600" dirty="0">
                    <a:latin typeface="Calibri" panose="020F0502020204030204" pitchFamily="34" charset="0"/>
                    <a:ea typeface="Calibri" panose="020F0502020204030204" pitchFamily="34" charset="0"/>
                    <a:cs typeface="Calibri" panose="020F0502020204030204" pitchFamily="34" charset="0"/>
                  </a:rPr>
                  <a:t>Noise (gangguan bising)</a:t>
                </a:r>
                <a:endParaRPr lang="id-ID" sz="16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4" name="Oval 3"/>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3</a:t>
              </a:r>
            </a:p>
          </p:txBody>
        </p:sp>
      </p:grpSp>
      <p:grpSp>
        <p:nvGrpSpPr>
          <p:cNvPr id="17" name="Group 16"/>
          <p:cNvGrpSpPr/>
          <p:nvPr/>
        </p:nvGrpSpPr>
        <p:grpSpPr>
          <a:xfrm>
            <a:off x="1322879" y="3246744"/>
            <a:ext cx="7409608" cy="540039"/>
            <a:chOff x="1266848" y="1563646"/>
            <a:chExt cx="7409608" cy="540039"/>
          </a:xfrm>
        </p:grpSpPr>
        <p:grpSp>
          <p:nvGrpSpPr>
            <p:cNvPr id="19" name="Group 18"/>
            <p:cNvGrpSpPr/>
            <p:nvPr/>
          </p:nvGrpSpPr>
          <p:grpSpPr>
            <a:xfrm>
              <a:off x="1266848" y="1563646"/>
              <a:ext cx="7409608" cy="540039"/>
              <a:chOff x="1547664" y="3651870"/>
              <a:chExt cx="7409608" cy="540039"/>
            </a:xfrm>
          </p:grpSpPr>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14894" t="75813" r="79234" b="13748"/>
              <a:stretch/>
            </p:blipFill>
            <p:spPr>
              <a:xfrm>
                <a:off x="1547664" y="3651870"/>
                <a:ext cx="504056" cy="504056"/>
              </a:xfrm>
              <a:prstGeom prst="rect">
                <a:avLst/>
              </a:prstGeom>
            </p:spPr>
          </p:pic>
          <p:sp>
            <p:nvSpPr>
              <p:cNvPr id="23"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58832" y="3678767"/>
                <a:ext cx="6998440" cy="513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R="0">
                  <a:lnSpc>
                    <a:spcPct val="100000"/>
                  </a:lnSpc>
                  <a:spcBef>
                    <a:spcPts val="0"/>
                  </a:spcBef>
                  <a:spcAft>
                    <a:spcPts val="800"/>
                  </a:spcAft>
                </a:pPr>
                <a:r>
                  <a:rPr lang="id-ID" sz="1600" dirty="0">
                    <a:latin typeface="Calibri" panose="020F0502020204030204" pitchFamily="34" charset="0"/>
                    <a:ea typeface="Calibri" panose="020F0502020204030204" pitchFamily="34" charset="0"/>
                    <a:cs typeface="Calibri" panose="020F0502020204030204" pitchFamily="34" charset="0"/>
                  </a:rPr>
                  <a:t>Keterbatasan keterampilan pengamat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dan</a:t>
                </a:r>
                <a:r>
                  <a:rPr lang="en-US" sz="1600" dirty="0">
                    <a:latin typeface="Calibri" panose="020F0502020204030204" pitchFamily="34" charset="0"/>
                    <a:ea typeface="Calibri" panose="020F0502020204030204" pitchFamily="34" charset="0"/>
                    <a:cs typeface="Calibri" panose="020F0502020204030204" pitchFamily="34" charset="0"/>
                  </a:rPr>
                  <a:t> </a:t>
                </a:r>
                <a:r>
                  <a:rPr lang="id-ID" sz="1600" dirty="0">
                    <a:latin typeface="Calibri" panose="020F0502020204030204" pitchFamily="34" charset="0"/>
                    <a:ea typeface="Calibri" panose="020F0502020204030204" pitchFamily="34" charset="0"/>
                    <a:cs typeface="Calibri" panose="020F0502020204030204" pitchFamily="34" charset="0"/>
                  </a:rPr>
                  <a:t>peralatan yang semakin canggih </a:t>
                </a:r>
                <a:r>
                  <a:rPr lang="en-US" sz="1600" dirty="0" err="1">
                    <a:latin typeface="Calibri" panose="020F0502020204030204" pitchFamily="34" charset="0"/>
                    <a:ea typeface="Calibri" panose="020F0502020204030204" pitchFamily="34" charset="0"/>
                    <a:cs typeface="Calibri" panose="020F0502020204030204" pitchFamily="34" charset="0"/>
                  </a:rPr>
                  <a:t>serta</a:t>
                </a:r>
                <a:r>
                  <a:rPr lang="en-US" sz="1600" dirty="0">
                    <a:latin typeface="Calibri" panose="020F0502020204030204" pitchFamily="34" charset="0"/>
                    <a:ea typeface="Calibri" panose="020F0502020204030204" pitchFamily="34" charset="0"/>
                    <a:cs typeface="Calibri" panose="020F0502020204030204" pitchFamily="34" charset="0"/>
                  </a:rPr>
                  <a:t> </a:t>
                </a:r>
                <a:r>
                  <a:rPr lang="id-ID" sz="1600" dirty="0">
                    <a:latin typeface="Calibri" panose="020F0502020204030204" pitchFamily="34" charset="0"/>
                    <a:ea typeface="Calibri" panose="020F0502020204030204" pitchFamily="34" charset="0"/>
                    <a:cs typeface="Calibri" panose="020F0502020204030204" pitchFamily="34" charset="0"/>
                  </a:rPr>
                  <a:t>kompleks</a:t>
                </a:r>
                <a:r>
                  <a:rPr lang="en-US" sz="1600" dirty="0">
                    <a:latin typeface="Calibri" panose="020F0502020204030204" pitchFamily="34" charset="0"/>
                    <a:ea typeface="Calibri" panose="020F0502020204030204" pitchFamily="34" charset="0"/>
                    <a:cs typeface="Calibri" panose="020F0502020204030204" pitchFamily="34" charset="0"/>
                  </a:rPr>
                  <a:t>,</a:t>
                </a:r>
                <a:r>
                  <a:rPr lang="id-ID" sz="1600" dirty="0">
                    <a:latin typeface="Calibri" panose="020F0502020204030204" pitchFamily="34" charset="0"/>
                    <a:ea typeface="Calibri" panose="020F0502020204030204" pitchFamily="34" charset="0"/>
                    <a:cs typeface="Calibri" panose="020F0502020204030204" pitchFamily="34" charset="0"/>
                  </a:rPr>
                  <a:t> seperti mikroskop elektron, osiloskop, spektrometer, </a:t>
                </a:r>
                <a:r>
                  <a:rPr lang="en-US" sz="1600" dirty="0" err="1">
                    <a:latin typeface="Calibri" panose="020F0502020204030204" pitchFamily="34" charset="0"/>
                    <a:ea typeface="Calibri" panose="020F0502020204030204" pitchFamily="34" charset="0"/>
                    <a:cs typeface="Calibri" panose="020F0502020204030204" pitchFamily="34" charset="0"/>
                  </a:rPr>
                  <a:t>dan</a:t>
                </a:r>
                <a:r>
                  <a:rPr lang="en-US" sz="1600" dirty="0">
                    <a:latin typeface="Calibri" panose="020F0502020204030204" pitchFamily="34" charset="0"/>
                    <a:ea typeface="Calibri" panose="020F0502020204030204" pitchFamily="34" charset="0"/>
                    <a:cs typeface="Calibri" panose="020F0502020204030204" pitchFamily="34" charset="0"/>
                  </a:rPr>
                  <a:t> </a:t>
                </a:r>
                <a:r>
                  <a:rPr lang="id-ID" sz="1600" dirty="0">
                    <a:latin typeface="Calibri" panose="020F0502020204030204" pitchFamily="34" charset="0"/>
                    <a:ea typeface="Calibri" panose="020F0502020204030204" pitchFamily="34" charset="0"/>
                    <a:cs typeface="Calibri" panose="020F0502020204030204" pitchFamily="34" charset="0"/>
                  </a:rPr>
                  <a:t>pencacah partikel</a:t>
                </a:r>
                <a:r>
                  <a:rPr lang="en-US" sz="1600" dirty="0">
                    <a:latin typeface="Calibri" panose="020F0502020204030204" pitchFamily="34" charset="0"/>
                    <a:ea typeface="Calibri" panose="020F0502020204030204" pitchFamily="34" charset="0"/>
                    <a:cs typeface="Calibri" panose="020F0502020204030204" pitchFamily="34" charset="0"/>
                  </a:rPr>
                  <a:t>.</a:t>
                </a:r>
                <a:endParaRPr lang="en-ID" sz="16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20" name="Oval 19"/>
            <p:cNvSpPr/>
            <p:nvPr/>
          </p:nvSpPr>
          <p:spPr>
            <a:xfrm>
              <a:off x="1322879" y="1604166"/>
              <a:ext cx="395989" cy="391520"/>
            </a:xfrm>
            <a:prstGeom prst="ellipse">
              <a:avLst/>
            </a:prstGeom>
            <a:solidFill>
              <a:srgbClr val="F2C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Rounded MT Bold" panose="020F0704030504030204" pitchFamily="34" charset="0"/>
                </a:rPr>
                <a:t>4</a:t>
              </a:r>
            </a:p>
          </p:txBody>
        </p:sp>
      </p:grpSp>
    </p:spTree>
    <p:extLst>
      <p:ext uri="{BB962C8B-B14F-4D97-AF65-F5344CB8AC3E}">
        <p14:creationId xmlns:p14="http://schemas.microsoft.com/office/powerpoint/2010/main" val="5522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3"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Kesalahan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pada</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Hasil</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Pengukuran</a:t>
              </a:r>
              <a:endParaRPr lang="en-US" b="1" dirty="0">
                <a:solidFill>
                  <a:schemeClr val="tx1"/>
                </a:solidFill>
                <a:latin typeface="Calibri" panose="020F0502020204030204" pitchFamily="34" charset="0"/>
              </a:endParaRPr>
            </a:p>
          </p:txBody>
        </p:sp>
        <p:sp>
          <p:nvSpPr>
            <p:cNvPr id="4"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5"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6" name="正方形/長方形 15">
              <a:extLst>
                <a:ext uri="{FF2B5EF4-FFF2-40B4-BE49-F238E27FC236}">
                  <a16:creationId xmlns:a16="http://schemas.microsoft.com/office/drawing/2014/main" id="{57DC62A0-338C-462D-955E-1DD70283263E}"/>
                </a:ext>
              </a:extLst>
            </p:cNvPr>
            <p:cNvSpPr/>
            <p:nvPr/>
          </p:nvSpPr>
          <p:spPr>
            <a:xfrm>
              <a:off x="1005737" y="701031"/>
              <a:ext cx="5832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7" name="TextBox 6">
              <a:extLst>
                <a:ext uri="{FF2B5EF4-FFF2-40B4-BE49-F238E27FC236}">
                  <a16:creationId xmlns:a16="http://schemas.microsoft.com/office/drawing/2014/main" id="{B212A415-2C76-476C-9864-670DA094215C}"/>
                </a:ext>
              </a:extLst>
            </p:cNvPr>
            <p:cNvSpPr txBox="1"/>
            <p:nvPr/>
          </p:nvSpPr>
          <p:spPr>
            <a:xfrm>
              <a:off x="376823" y="254009"/>
              <a:ext cx="35939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F</a:t>
              </a:r>
            </a:p>
          </p:txBody>
        </p:sp>
      </p:gr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1101" t="35000" r="5113" b="11801"/>
          <a:stretch/>
        </p:blipFill>
        <p:spPr>
          <a:xfrm>
            <a:off x="467544" y="970566"/>
            <a:ext cx="8424936" cy="3600400"/>
          </a:xfrm>
          <a:prstGeom prst="rect">
            <a:avLst/>
          </a:prstGeom>
        </p:spPr>
      </p:pic>
      <p:sp>
        <p:nvSpPr>
          <p:cNvPr id="9" name="Rectangle 8"/>
          <p:cNvSpPr/>
          <p:nvPr/>
        </p:nvSpPr>
        <p:spPr>
          <a:xfrm>
            <a:off x="656507" y="1238438"/>
            <a:ext cx="7875933" cy="1292662"/>
          </a:xfrm>
          <a:prstGeom prst="rect">
            <a:avLst/>
          </a:prstGeom>
        </p:spPr>
        <p:txBody>
          <a:bodyPr wrap="square">
            <a:spAutoFit/>
          </a:bodyPr>
          <a:lstStyle/>
          <a:p>
            <a:pPr marL="285743" indent="-285743">
              <a:buFont typeface="Wingdings" panose="05000000000000000000" pitchFamily="2" charset="2"/>
              <a:buChar char="ü"/>
            </a:pPr>
            <a:r>
              <a:rPr lang="sv-SE" dirty="0"/>
              <a:t>Dengan adanya ketidakpastian pada pengukuran, hasil pengukuran besaran fisis dituliskan sebagai berikut.</a:t>
            </a:r>
          </a:p>
          <a:p>
            <a:endParaRPr lang="sv-SE" dirty="0"/>
          </a:p>
          <a:p>
            <a:pPr marL="285743" indent="-285743">
              <a:buFont typeface="Wingdings" panose="05000000000000000000" pitchFamily="2" charset="2"/>
              <a:buChar char="ü"/>
            </a:pPr>
            <a:endParaRPr lang="id-ID"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76807F-BFB2-1330-E8C5-1D0103A53D45}"/>
                  </a:ext>
                </a:extLst>
              </p:cNvPr>
              <p:cNvSpPr txBox="1"/>
              <p:nvPr/>
            </p:nvSpPr>
            <p:spPr>
              <a:xfrm>
                <a:off x="3491880" y="1981039"/>
                <a:ext cx="1027509" cy="282913"/>
              </a:xfrm>
              <a:prstGeom prst="rect">
                <a:avLst/>
              </a:prstGeom>
              <a:noFill/>
              <a:ln>
                <a:solidFill>
                  <a:srgbClr val="E38281"/>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b="0" i="1" smtClean="0">
                          <a:latin typeface="Cambria Math" panose="02040503050406030204" pitchFamily="18" charset="0"/>
                        </a:rPr>
                        <m:t>𝑥</m:t>
                      </m:r>
                      <m:r>
                        <a:rPr lang="id-ID" b="0" i="1" smtClean="0">
                          <a:latin typeface="Cambria Math" panose="02040503050406030204" pitchFamily="18" charset="0"/>
                          <a:ea typeface="Cambria Math" panose="02040503050406030204" pitchFamily="18" charset="0"/>
                        </a:rPr>
                        <m:t>±∆</m:t>
                      </m:r>
                      <m:r>
                        <a:rPr lang="id-ID" b="0" i="1" smtClean="0">
                          <a:latin typeface="Cambria Math" panose="02040503050406030204" pitchFamily="18" charset="0"/>
                          <a:ea typeface="Cambria Math" panose="02040503050406030204" pitchFamily="18" charset="0"/>
                        </a:rPr>
                        <m:t>𝑥</m:t>
                      </m:r>
                    </m:oMath>
                  </m:oMathPara>
                </a14:m>
                <a:endParaRPr lang="en-ID" dirty="0"/>
              </a:p>
            </p:txBody>
          </p:sp>
        </mc:Choice>
        <mc:Fallback xmlns="">
          <p:sp>
            <p:nvSpPr>
              <p:cNvPr id="11" name="TextBox 10">
                <a:extLst>
                  <a:ext uri="{FF2B5EF4-FFF2-40B4-BE49-F238E27FC236}">
                    <a16:creationId xmlns:a16="http://schemas.microsoft.com/office/drawing/2014/main" id="{6076807F-BFB2-1330-E8C5-1D0103A53D45}"/>
                  </a:ext>
                </a:extLst>
              </p:cNvPr>
              <p:cNvSpPr txBox="1">
                <a:spLocks noRot="1" noChangeAspect="1" noMove="1" noResize="1" noEditPoints="1" noAdjustHandles="1" noChangeArrowheads="1" noChangeShapeType="1" noTextEdit="1"/>
              </p:cNvSpPr>
              <p:nvPr/>
            </p:nvSpPr>
            <p:spPr>
              <a:xfrm>
                <a:off x="3491880" y="1981039"/>
                <a:ext cx="1027509" cy="282913"/>
              </a:xfrm>
              <a:prstGeom prst="rect">
                <a:avLst/>
              </a:prstGeom>
              <a:blipFill>
                <a:blip r:embed="rId3"/>
                <a:stretch>
                  <a:fillRect b="-8000"/>
                </a:stretch>
              </a:blipFill>
              <a:ln>
                <a:solidFill>
                  <a:srgbClr val="E3828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56506" y="2285459"/>
                <a:ext cx="7875933" cy="2308324"/>
              </a:xfrm>
              <a:prstGeom prst="rect">
                <a:avLst/>
              </a:prstGeom>
            </p:spPr>
            <p:txBody>
              <a:bodyPr wrap="square">
                <a:spAutoFit/>
              </a:bodyPr>
              <a:lstStyle/>
              <a:p>
                <a:pPr indent="266700"/>
                <a:r>
                  <a:rPr lang="id-ID" dirty="0"/>
                  <a:t>dengan </a:t>
                </a:r>
              </a:p>
              <a:p>
                <a:pPr indent="266700"/>
                <a14:m>
                  <m:oMath xmlns:m="http://schemas.openxmlformats.org/officeDocument/2006/math">
                    <m:r>
                      <a:rPr lang="id-ID" i="1">
                        <a:latin typeface="Cambria Math" panose="02040503050406030204" pitchFamily="18" charset="0"/>
                      </a:rPr>
                      <m:t>𝑥</m:t>
                    </m:r>
                  </m:oMath>
                </a14:m>
                <a:r>
                  <a:rPr lang="id-ID" dirty="0"/>
                  <a:t> = besaran fisis yang diukur, dan</a:t>
                </a:r>
              </a:p>
              <a:p>
                <a:pPr indent="266700"/>
                <a14:m>
                  <m:oMath xmlns:m="http://schemas.openxmlformats.org/officeDocument/2006/math">
                    <m:r>
                      <a:rPr lang="id-ID" i="1">
                        <a:latin typeface="Cambria Math" panose="02040503050406030204" pitchFamily="18" charset="0"/>
                        <a:ea typeface="Cambria Math" panose="02040503050406030204" pitchFamily="18" charset="0"/>
                      </a:rPr>
                      <m:t>∆</m:t>
                    </m:r>
                    <m:r>
                      <a:rPr lang="id-ID" i="1">
                        <a:latin typeface="Cambria Math" panose="02040503050406030204" pitchFamily="18" charset="0"/>
                        <a:ea typeface="Cambria Math" panose="02040503050406030204" pitchFamily="18" charset="0"/>
                      </a:rPr>
                      <m:t>𝑥</m:t>
                    </m:r>
                  </m:oMath>
                </a14:m>
                <a:r>
                  <a:rPr lang="id-ID" dirty="0">
                    <a:latin typeface="Calibri" panose="020F0502020204030204" pitchFamily="34" charset="0"/>
                  </a:rPr>
                  <a:t> = ketidakpastian pada pengukuran</a:t>
                </a:r>
              </a:p>
              <a:p>
                <a:pPr marL="285743" indent="-285743">
                  <a:buFont typeface="Wingdings" panose="05000000000000000000" pitchFamily="2" charset="2"/>
                  <a:buChar char="ü"/>
                </a:pPr>
                <a:r>
                  <a:rPr lang="id-ID" dirty="0"/>
                  <a:t>Penentuan nilai ketidakpastian </a:t>
                </a:r>
                <a14:m>
                  <m:oMath xmlns:m="http://schemas.openxmlformats.org/officeDocument/2006/math">
                    <m:r>
                      <a:rPr lang="id-ID" i="1">
                        <a:latin typeface="Cambria Math" panose="02040503050406030204" pitchFamily="18" charset="0"/>
                        <a:ea typeface="Cambria Math" panose="02040503050406030204" pitchFamily="18" charset="0"/>
                      </a:rPr>
                      <m:t>∆</m:t>
                    </m:r>
                    <m:r>
                      <a:rPr lang="id-ID" i="1">
                        <a:latin typeface="Cambria Math" panose="02040503050406030204" pitchFamily="18" charset="0"/>
                        <a:ea typeface="Cambria Math" panose="02040503050406030204" pitchFamily="18" charset="0"/>
                      </a:rPr>
                      <m:t>𝑥</m:t>
                    </m:r>
                  </m:oMath>
                </a14:m>
                <a:r>
                  <a:rPr lang="id-ID" dirty="0"/>
                  <a:t> pada pengukuran bergantung pada cara pengukuran dan jenis alat ukur yang digunakan. </a:t>
                </a:r>
                <a:endParaRPr lang="en-US" dirty="0"/>
              </a:p>
              <a:p>
                <a:pPr marL="285743" indent="-285743">
                  <a:buFont typeface="Wingdings" panose="05000000000000000000" pitchFamily="2" charset="2"/>
                  <a:buChar char="ü"/>
                </a:pPr>
                <a:r>
                  <a:rPr lang="id-ID" dirty="0">
                    <a:latin typeface="Calibri" panose="020F0502020204030204" pitchFamily="34" charset="0"/>
                    <a:ea typeface="Calibri" panose="020F0502020204030204" pitchFamily="34" charset="0"/>
                    <a:cs typeface="Calibri" panose="020F0502020204030204" pitchFamily="34" charset="0"/>
                  </a:rPr>
                  <a:t>Dalam pengukuran, digunakan dua alat ukur yang berbeda, yaitu </a:t>
                </a:r>
                <a:r>
                  <a:rPr lang="en-US" dirty="0" err="1">
                    <a:latin typeface="Calibri" panose="020F0502020204030204" pitchFamily="34" charset="0"/>
                    <a:ea typeface="Calibri" panose="020F0502020204030204" pitchFamily="34" charset="0"/>
                    <a:cs typeface="Calibri" panose="020F0502020204030204" pitchFamily="34" charset="0"/>
                  </a:rPr>
                  <a:t>alat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ukur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dengan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skala</a:t>
                </a:r>
                <a:r>
                  <a:rPr lang="en-US" dirty="0">
                    <a:latin typeface="Calibri" panose="020F0502020204030204" pitchFamily="34" charset="0"/>
                    <a:ea typeface="Calibri" panose="020F0502020204030204" pitchFamily="34" charset="0"/>
                    <a:cs typeface="Calibri" panose="020F0502020204030204" pitchFamily="34" charset="0"/>
                  </a:rPr>
                  <a:t> analog </a:t>
                </a:r>
                <a:r>
                  <a:rPr lang="en-US" dirty="0" err="1">
                    <a:latin typeface="Calibri" panose="020F0502020204030204" pitchFamily="34" charset="0"/>
                    <a:ea typeface="Calibri" panose="020F0502020204030204" pitchFamily="34" charset="0"/>
                    <a:cs typeface="Calibri" panose="020F0502020204030204" pitchFamily="34" charset="0"/>
                  </a:rPr>
                  <a:t>dan</a:t>
                </a:r>
                <a:r>
                  <a:rPr lang="en-US" dirty="0">
                    <a:latin typeface="Calibri" panose="020F0502020204030204" pitchFamily="34" charset="0"/>
                    <a:ea typeface="Calibri" panose="020F0502020204030204" pitchFamily="34" charset="0"/>
                    <a:cs typeface="Calibri" panose="020F0502020204030204" pitchFamily="34" charset="0"/>
                  </a:rPr>
                  <a:t> digital. </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285743" indent="-285743">
                  <a:buFont typeface="Wingdings" panose="05000000000000000000" pitchFamily="2" charset="2"/>
                  <a:buChar char="ü"/>
                </a:pPr>
                <a:endParaRPr lang="id-ID" dirty="0">
                  <a:latin typeface="Calibri" panose="020F050202020403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656506" y="2285459"/>
                <a:ext cx="7875933" cy="2308324"/>
              </a:xfrm>
              <a:prstGeom prst="rect">
                <a:avLst/>
              </a:prstGeom>
              <a:blipFill>
                <a:blip r:embed="rId4"/>
                <a:stretch>
                  <a:fillRect l="-542" t="-1583"/>
                </a:stretch>
              </a:blipFill>
            </p:spPr>
            <p:txBody>
              <a:bodyPr/>
              <a:lstStyle/>
              <a:p>
                <a:r>
                  <a:rPr lang="en-US">
                    <a:noFill/>
                  </a:rPr>
                  <a:t> </a:t>
                </a:r>
              </a:p>
            </p:txBody>
          </p:sp>
        </mc:Fallback>
      </mc:AlternateContent>
    </p:spTree>
    <p:extLst>
      <p:ext uri="{BB962C8B-B14F-4D97-AF65-F5344CB8AC3E}">
        <p14:creationId xmlns:p14="http://schemas.microsoft.com/office/powerpoint/2010/main" val="1046910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14" presetClass="entr" presetSubtype="10" fill="hold"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5" dur="500"/>
                                        <p:tgtEl>
                                          <p:spTgt spid="9">
                                            <p:txEl>
                                              <p:pRg st="0" end="0"/>
                                            </p:txEl>
                                          </p:spTgt>
                                        </p:tgtEl>
                                      </p:cBhvr>
                                    </p:animEffect>
                                  </p:childTnLst>
                                </p:cTn>
                              </p:par>
                            </p:childTnLst>
                          </p:cTn>
                        </p:par>
                        <p:par>
                          <p:cTn id="16" fill="hold">
                            <p:stCondLst>
                              <p:cond delay="175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2250"/>
                            </p:stCondLst>
                            <p:childTnLst>
                              <p:par>
                                <p:cTn id="23" presetID="14" presetClass="entr" presetSubtype="1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25" dur="500"/>
                                        <p:tgtEl>
                                          <p:spTgt spid="12">
                                            <p:txEl>
                                              <p:pRg st="0" end="0"/>
                                            </p:txEl>
                                          </p:spTgt>
                                        </p:tgtEl>
                                      </p:cBhvr>
                                    </p:animEffect>
                                  </p:childTnLst>
                                </p:cTn>
                              </p:par>
                            </p:childTnLst>
                          </p:cTn>
                        </p:par>
                        <p:par>
                          <p:cTn id="26" fill="hold">
                            <p:stCondLst>
                              <p:cond delay="2750"/>
                            </p:stCondLst>
                            <p:childTnLst>
                              <p:par>
                                <p:cTn id="27" presetID="14" presetClass="entr" presetSubtype="10" fill="hold" nodeType="after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29" dur="500"/>
                                        <p:tgtEl>
                                          <p:spTgt spid="12">
                                            <p:txEl>
                                              <p:pRg st="1" end="1"/>
                                            </p:txEl>
                                          </p:spTgt>
                                        </p:tgtEl>
                                      </p:cBhvr>
                                    </p:animEffect>
                                  </p:childTnLst>
                                </p:cTn>
                              </p:par>
                            </p:childTnLst>
                          </p:cTn>
                        </p:par>
                        <p:par>
                          <p:cTn id="30" fill="hold">
                            <p:stCondLst>
                              <p:cond delay="3250"/>
                            </p:stCondLst>
                            <p:childTnLst>
                              <p:par>
                                <p:cTn id="31" presetID="14" presetClass="entr" presetSubtype="10" fill="hold" nodeType="after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33" dur="500"/>
                                        <p:tgtEl>
                                          <p:spTgt spid="12">
                                            <p:txEl>
                                              <p:pRg st="2" end="2"/>
                                            </p:txEl>
                                          </p:spTgt>
                                        </p:tgtEl>
                                      </p:cBhvr>
                                    </p:animEffect>
                                  </p:childTnLst>
                                </p:cTn>
                              </p:par>
                            </p:childTnLst>
                          </p:cTn>
                        </p:par>
                        <p:par>
                          <p:cTn id="34" fill="hold">
                            <p:stCondLst>
                              <p:cond delay="3750"/>
                            </p:stCondLst>
                            <p:childTnLst>
                              <p:par>
                                <p:cTn id="35" presetID="14" presetClass="entr" presetSubtype="10" fill="hold" nodeType="after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37" dur="500"/>
                                        <p:tgtEl>
                                          <p:spTgt spid="12">
                                            <p:txEl>
                                              <p:pRg st="3" end="3"/>
                                            </p:txEl>
                                          </p:spTgt>
                                        </p:tgtEl>
                                      </p:cBhvr>
                                    </p:animEffect>
                                  </p:childTnLst>
                                </p:cTn>
                              </p:par>
                            </p:childTnLst>
                          </p:cTn>
                        </p:par>
                        <p:par>
                          <p:cTn id="38" fill="hold">
                            <p:stCondLst>
                              <p:cond delay="4250"/>
                            </p:stCondLst>
                            <p:childTnLst>
                              <p:par>
                                <p:cTn id="39" presetID="14" presetClass="entr" presetSubtype="10" fill="hold" nodeType="afterEffect">
                                  <p:stCondLst>
                                    <p:cond delay="0"/>
                                  </p:stCondLst>
                                  <p:childTnLst>
                                    <p:set>
                                      <p:cBhvr>
                                        <p:cTn id="40"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4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3"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Kesalahan</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pada</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Hasil</a:t>
              </a:r>
              <a:r>
                <a:rPr lang="en-US" b="1" dirty="0">
                  <a:solidFill>
                    <a:schemeClr val="tx1"/>
                  </a:solidFill>
                  <a:latin typeface="Calibri" panose="020F0502020204030204" pitchFamily="34" charset="0"/>
                </a:rPr>
                <a:t> </a:t>
              </a:r>
              <a:r>
                <a:rPr lang="en-US" b="1" dirty="0" err="1">
                  <a:solidFill>
                    <a:schemeClr val="tx1"/>
                  </a:solidFill>
                  <a:latin typeface="Calibri" panose="020F0502020204030204" pitchFamily="34" charset="0"/>
                </a:rPr>
                <a:t>Pengukuran</a:t>
              </a:r>
              <a:endParaRPr lang="en-US" b="1" dirty="0">
                <a:solidFill>
                  <a:schemeClr val="tx1"/>
                </a:solidFill>
                <a:latin typeface="Calibri" panose="020F0502020204030204" pitchFamily="34" charset="0"/>
              </a:endParaRPr>
            </a:p>
          </p:txBody>
        </p:sp>
        <p:sp>
          <p:nvSpPr>
            <p:cNvPr id="4"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5"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6" name="正方形/長方形 15">
              <a:extLst>
                <a:ext uri="{FF2B5EF4-FFF2-40B4-BE49-F238E27FC236}">
                  <a16:creationId xmlns:a16="http://schemas.microsoft.com/office/drawing/2014/main" id="{57DC62A0-338C-462D-955E-1DD70283263E}"/>
                </a:ext>
              </a:extLst>
            </p:cNvPr>
            <p:cNvSpPr/>
            <p:nvPr/>
          </p:nvSpPr>
          <p:spPr>
            <a:xfrm>
              <a:off x="1005737" y="701031"/>
              <a:ext cx="5832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7" name="TextBox 6">
              <a:extLst>
                <a:ext uri="{FF2B5EF4-FFF2-40B4-BE49-F238E27FC236}">
                  <a16:creationId xmlns:a16="http://schemas.microsoft.com/office/drawing/2014/main" id="{B212A415-2C76-476C-9864-670DA094215C}"/>
                </a:ext>
              </a:extLst>
            </p:cNvPr>
            <p:cNvSpPr txBox="1"/>
            <p:nvPr/>
          </p:nvSpPr>
          <p:spPr>
            <a:xfrm>
              <a:off x="376823" y="254009"/>
              <a:ext cx="35939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F</a:t>
              </a:r>
            </a:p>
          </p:txBody>
        </p:sp>
      </p:gr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1101" t="35000" r="5113" b="11801"/>
          <a:stretch/>
        </p:blipFill>
        <p:spPr>
          <a:xfrm>
            <a:off x="467544" y="970566"/>
            <a:ext cx="8424936" cy="3600400"/>
          </a:xfrm>
          <a:prstGeom prst="rect">
            <a:avLst/>
          </a:prstGeom>
        </p:spPr>
      </p:pic>
      <p:sp>
        <p:nvSpPr>
          <p:cNvPr id="9" name="Rectangle 8"/>
          <p:cNvSpPr/>
          <p:nvPr/>
        </p:nvSpPr>
        <p:spPr>
          <a:xfrm>
            <a:off x="656507" y="1238438"/>
            <a:ext cx="7875933" cy="1277786"/>
          </a:xfrm>
          <a:prstGeom prst="rect">
            <a:avLst/>
          </a:prstGeom>
        </p:spPr>
        <p:txBody>
          <a:bodyPr wrap="square">
            <a:spAutoFit/>
          </a:bodyPr>
          <a:lstStyle/>
          <a:p>
            <a:pPr marL="342900" marR="0" lvl="0" indent="-342900" algn="just">
              <a:lnSpc>
                <a:spcPct val="107000"/>
              </a:lnSpc>
              <a:spcBef>
                <a:spcPts val="0"/>
              </a:spcBef>
              <a:spcAft>
                <a:spcPts val="0"/>
              </a:spcAft>
              <a:buFont typeface="+mj-lt"/>
              <a:buAutoNum type="alphaLcPeriod"/>
            </a:pPr>
            <a:r>
              <a:rPr lang="id-ID" dirty="0">
                <a:latin typeface="Calibri" panose="020F0502020204030204" pitchFamily="34" charset="0"/>
                <a:ea typeface="Calibri" panose="020F0502020204030204" pitchFamily="34" charset="0"/>
                <a:cs typeface="Calibri" panose="020F0502020204030204" pitchFamily="34" charset="0"/>
              </a:rPr>
              <a:t>Alat ukur dengan </a:t>
            </a:r>
            <a:r>
              <a:rPr lang="id-ID" i="1" dirty="0">
                <a:latin typeface="Calibri" panose="020F0502020204030204" pitchFamily="34" charset="0"/>
                <a:ea typeface="Calibri" panose="020F0502020204030204" pitchFamily="34" charset="0"/>
                <a:cs typeface="Calibri" panose="020F0502020204030204" pitchFamily="34" charset="0"/>
              </a:rPr>
              <a:t>skala analog </a:t>
            </a:r>
            <a:r>
              <a:rPr lang="id-ID" dirty="0">
                <a:latin typeface="Calibri" panose="020F0502020204030204" pitchFamily="34" charset="0"/>
                <a:ea typeface="Calibri" panose="020F0502020204030204" pitchFamily="34" charset="0"/>
                <a:cs typeface="Calibri" panose="020F0502020204030204" pitchFamily="34" charset="0"/>
              </a:rPr>
              <a:t>terdiri dari dua jenis, yaitu </a:t>
            </a:r>
            <a:r>
              <a:rPr lang="id-ID" i="1" dirty="0">
                <a:latin typeface="Calibri" panose="020F0502020204030204" pitchFamily="34" charset="0"/>
                <a:ea typeface="Calibri" panose="020F0502020204030204" pitchFamily="34" charset="0"/>
                <a:cs typeface="Calibri" panose="020F0502020204030204" pitchFamily="34" charset="0"/>
              </a:rPr>
              <a:t>alat ukur tanpa skala nonius</a:t>
            </a:r>
            <a:r>
              <a:rPr lang="id-ID" dirty="0">
                <a:latin typeface="Calibri" panose="020F0502020204030204" pitchFamily="34" charset="0"/>
                <a:ea typeface="Calibri" panose="020F0502020204030204" pitchFamily="34" charset="0"/>
                <a:cs typeface="Calibri" panose="020F0502020204030204" pitchFamily="34" charset="0"/>
              </a:rPr>
              <a:t>, contohnya mistar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dan</a:t>
            </a:r>
            <a:r>
              <a:rPr lang="en-US" dirty="0">
                <a:latin typeface="Calibri" panose="020F0502020204030204" pitchFamily="34" charset="0"/>
                <a:ea typeface="Calibri" panose="020F0502020204030204" pitchFamily="34" charset="0"/>
                <a:cs typeface="Calibri" panose="020F0502020204030204" pitchFamily="34" charset="0"/>
              </a:rPr>
              <a:t> a</a:t>
            </a:r>
            <a:r>
              <a:rPr lang="id-ID" i="1" dirty="0">
                <a:latin typeface="Calibri" panose="020F0502020204030204" pitchFamily="34" charset="0"/>
                <a:ea typeface="Calibri" panose="020F0502020204030204" pitchFamily="34" charset="0"/>
                <a:cs typeface="Calibri" panose="020F0502020204030204" pitchFamily="34" charset="0"/>
              </a:rPr>
              <a:t>lat ukur dengan skala nonius</a:t>
            </a:r>
            <a:r>
              <a:rPr lang="id-ID" dirty="0">
                <a:latin typeface="Calibri" panose="020F0502020204030204" pitchFamily="34" charset="0"/>
                <a:ea typeface="Calibri" panose="020F0502020204030204" pitchFamily="34" charset="0"/>
                <a:cs typeface="Calibri" panose="020F0502020204030204" pitchFamily="34" charset="0"/>
              </a:rPr>
              <a:t>, contohnya jangka sorong dan mikrometer sekrup.</a:t>
            </a:r>
          </a:p>
          <a:p>
            <a:pPr marL="342900" marR="0" lvl="0" indent="-342900" algn="just">
              <a:lnSpc>
                <a:spcPct val="107000"/>
              </a:lnSpc>
              <a:spcBef>
                <a:spcPts val="0"/>
              </a:spcBef>
              <a:spcAft>
                <a:spcPts val="800"/>
              </a:spcAft>
              <a:buFont typeface="+mj-lt"/>
              <a:buAutoNum type="alphaLcPeriod"/>
            </a:pPr>
            <a:r>
              <a:rPr lang="id-ID" dirty="0">
                <a:latin typeface="Calibri" panose="020F0502020204030204" pitchFamily="34" charset="0"/>
                <a:ea typeface="Calibri" panose="020F0502020204030204" pitchFamily="34" charset="0"/>
                <a:cs typeface="Calibri" panose="020F0502020204030204" pitchFamily="34" charset="0"/>
              </a:rPr>
              <a:t>Alat ukur dengan </a:t>
            </a:r>
            <a:r>
              <a:rPr lang="id-ID" i="1" dirty="0">
                <a:latin typeface="Calibri" panose="020F0502020204030204" pitchFamily="34" charset="0"/>
                <a:ea typeface="Calibri" panose="020F0502020204030204" pitchFamily="34" charset="0"/>
                <a:cs typeface="Calibri" panose="020F0502020204030204" pitchFamily="34" charset="0"/>
              </a:rPr>
              <a:t>skala digital</a:t>
            </a:r>
            <a:r>
              <a:rPr lang="id-ID" dirty="0">
                <a:latin typeface="Calibri" panose="020F0502020204030204" pitchFamily="34" charset="0"/>
                <a:ea typeface="Calibri" panose="020F0502020204030204" pitchFamily="34" charset="0"/>
                <a:cs typeface="Calibri" panose="020F0502020204030204" pitchFamily="34" charset="0"/>
              </a:rPr>
              <a:t>, seperti stopwatch dan neraca digital. </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7" name="Group 16"/>
          <p:cNvGrpSpPr/>
          <p:nvPr/>
        </p:nvGrpSpPr>
        <p:grpSpPr>
          <a:xfrm>
            <a:off x="1505359" y="2432867"/>
            <a:ext cx="7048689" cy="1938718"/>
            <a:chOff x="1505359" y="2432867"/>
            <a:chExt cx="7048689" cy="1938718"/>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432867"/>
              <a:ext cx="1373926" cy="177012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3735" y="2643759"/>
              <a:ext cx="3194776" cy="1152128"/>
            </a:xfrm>
            <a:prstGeom prst="rect">
              <a:avLst/>
            </a:prstGeom>
          </p:spPr>
        </p:pic>
        <p:sp>
          <p:nvSpPr>
            <p:cNvPr id="14" name="TextBox 13">
              <a:extLst>
                <a:ext uri="{FF2B5EF4-FFF2-40B4-BE49-F238E27FC236}">
                  <a16:creationId xmlns:a16="http://schemas.microsoft.com/office/drawing/2014/main" id="{CF95BE1A-6E97-D274-DA6F-EDC11E8B8037}"/>
                </a:ext>
              </a:extLst>
            </p:cNvPr>
            <p:cNvSpPr txBox="1"/>
            <p:nvPr/>
          </p:nvSpPr>
          <p:spPr>
            <a:xfrm>
              <a:off x="6537824" y="4131070"/>
              <a:ext cx="2016224" cy="240515"/>
            </a:xfrm>
            <a:prstGeom prst="rect">
              <a:avLst/>
            </a:prstGeom>
            <a:noFill/>
          </p:spPr>
          <p:txBody>
            <a:bodyPr wrap="square">
              <a:spAutoFit/>
            </a:bodyPr>
            <a:lstStyle/>
            <a:p>
              <a:pPr>
                <a:lnSpc>
                  <a:spcPct val="107000"/>
                </a:lnSpc>
                <a:spcAft>
                  <a:spcPts val="600"/>
                </a:spcAft>
              </a:pPr>
              <a:r>
                <a:rPr lang="id-ID" sz="900" dirty="0">
                  <a:latin typeface="Calibri" panose="020F0502020204030204" pitchFamily="34" charset="0"/>
                  <a:ea typeface="Calibri" panose="020F0502020204030204" pitchFamily="34" charset="0"/>
                  <a:cs typeface="Times New Roman" panose="02020603050405020304" pitchFamily="18" charset="0"/>
                </a:rPr>
                <a:t>Sumber: </a:t>
              </a:r>
              <a:r>
                <a:rPr lang="en-US" sz="900" i="1" dirty="0">
                  <a:latin typeface="Calibri" panose="020F0502020204030204" pitchFamily="34" charset="0"/>
                  <a:ea typeface="Calibri" panose="020F0502020204030204" pitchFamily="34" charset="0"/>
                  <a:cs typeface="Times New Roman" panose="02020603050405020304" pitchFamily="18" charset="0"/>
                </a:rPr>
                <a:t>shutterstock.com; freepik.com</a:t>
              </a:r>
              <a:endParaRPr lang="en-ID" sz="9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CF95BE1A-6E97-D274-DA6F-EDC11E8B8037}"/>
                </a:ext>
              </a:extLst>
            </p:cNvPr>
            <p:cNvSpPr txBox="1"/>
            <p:nvPr/>
          </p:nvSpPr>
          <p:spPr>
            <a:xfrm>
              <a:off x="1505359" y="3795887"/>
              <a:ext cx="2016224" cy="240515"/>
            </a:xfrm>
            <a:prstGeom prst="rect">
              <a:avLst/>
            </a:prstGeom>
            <a:noFill/>
          </p:spPr>
          <p:txBody>
            <a:bodyPr wrap="square">
              <a:spAutoFit/>
            </a:bodyPr>
            <a:lstStyle/>
            <a:p>
              <a:pPr>
                <a:lnSpc>
                  <a:spcPct val="107000"/>
                </a:lnSpc>
                <a:spcAft>
                  <a:spcPts val="600"/>
                </a:spcAft>
              </a:pPr>
              <a:r>
                <a:rPr lang="en-US" sz="900" i="1" dirty="0" err="1">
                  <a:latin typeface="Calibri" panose="020F0502020204030204" pitchFamily="34" charset="0"/>
                  <a:ea typeface="Calibri" panose="020F0502020204030204" pitchFamily="34" charset="0"/>
                  <a:cs typeface="Times New Roman" panose="02020603050405020304" pitchFamily="18" charset="0"/>
                </a:rPr>
                <a:t>Jangka</a:t>
              </a:r>
              <a:r>
                <a:rPr lang="en-US" sz="900" i="1" dirty="0">
                  <a:latin typeface="Calibri" panose="020F0502020204030204" pitchFamily="34" charset="0"/>
                  <a:ea typeface="Calibri" panose="020F0502020204030204" pitchFamily="34" charset="0"/>
                  <a:cs typeface="Times New Roman" panose="02020603050405020304" pitchFamily="18" charset="0"/>
                </a:rPr>
                <a:t> </a:t>
              </a:r>
              <a:r>
                <a:rPr lang="en-US" sz="900" i="1" dirty="0" err="1">
                  <a:latin typeface="Calibri" panose="020F0502020204030204" pitchFamily="34" charset="0"/>
                  <a:ea typeface="Calibri" panose="020F0502020204030204" pitchFamily="34" charset="0"/>
                  <a:cs typeface="Times New Roman" panose="02020603050405020304" pitchFamily="18" charset="0"/>
                </a:rPr>
                <a:t>sorong</a:t>
              </a:r>
              <a:endParaRPr lang="en-ID" sz="900" dirty="0">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1054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1" dur="500"/>
                                        <p:tgtEl>
                                          <p:spTgt spid="9">
                                            <p:txEl>
                                              <p:pRg st="1" end="1"/>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2" name="Rectangle 1"/>
          <p:cNvSpPr/>
          <p:nvPr/>
        </p:nvSpPr>
        <p:spPr>
          <a:xfrm>
            <a:off x="1115616" y="1578118"/>
            <a:ext cx="7416824" cy="388696"/>
          </a:xfrm>
          <a:prstGeom prst="rect">
            <a:avLst/>
          </a:prstGeom>
        </p:spPr>
        <p:txBody>
          <a:bodyPr wrap="square">
            <a:spAutoFit/>
          </a:bodyPr>
          <a:lstStyle/>
          <a:p>
            <a:pPr>
              <a:lnSpc>
                <a:spcPct val="107000"/>
              </a:lnSpc>
              <a:spcAft>
                <a:spcPts val="600"/>
              </a:spcAft>
            </a:pPr>
            <a:r>
              <a:rPr lang="id-ID" dirty="0">
                <a:solidFill>
                  <a:srgbClr val="4F81BD"/>
                </a:solidFill>
              </a:rPr>
              <a:t>Pengukuran tunggal adalah pengukuran yang hanya dilakukan satu kali saja.</a:t>
            </a:r>
            <a:endParaRPr lang="id-ID" sz="2000" b="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41D46127-EFCA-B18D-1B10-C21941496A3E}"/>
              </a:ext>
            </a:extLst>
          </p:cNvPr>
          <p:cNvSpPr txBox="1"/>
          <p:nvPr/>
        </p:nvSpPr>
        <p:spPr>
          <a:xfrm>
            <a:off x="1115616" y="1990217"/>
            <a:ext cx="7704856" cy="1058367"/>
          </a:xfrm>
          <a:prstGeom prst="rect">
            <a:avLst/>
          </a:prstGeom>
          <a:noFill/>
        </p:spPr>
        <p:txBody>
          <a:bodyPr wrap="square">
            <a:spAutoFit/>
          </a:bodyPr>
          <a:lstStyle/>
          <a:p>
            <a:pPr>
              <a:lnSpc>
                <a:spcPct val="107000"/>
              </a:lnSpc>
              <a:spcAft>
                <a:spcPts val="600"/>
              </a:spcAft>
            </a:pP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a. Pengukuran tunggal tanpa skala nonius</a:t>
            </a:r>
            <a:endParaRPr lang="en-ID" b="1" i="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marL="446088" indent="-266700">
              <a:lnSpc>
                <a:spcPct val="107000"/>
              </a:lnSpc>
              <a:spcAft>
                <a:spcPts val="600"/>
              </a:spcAft>
              <a:buFont typeface="Wingdings" panose="05000000000000000000" pitchFamily="2" charset="2"/>
              <a:buChar char="§"/>
            </a:pPr>
            <a:r>
              <a:rPr lang="id-ID" sz="1800" dirty="0">
                <a:solidFill>
                  <a:srgbClr val="4F81BD"/>
                </a:solidFill>
                <a:effectLst/>
                <a:latin typeface="Calibri" panose="020F0502020204030204" pitchFamily="34" charset="0"/>
                <a:ea typeface="Calibri" panose="020F0502020204030204" pitchFamily="34" charset="0"/>
              </a:rPr>
              <a:t>Pengukuran tunggal menggunakan alat berskala analog tanpa skala nonius mempunyai nilai ketidakpastian setengah dari nilai skala terkecil.</a:t>
            </a:r>
            <a:endParaRPr lang="en-ID" sz="1800" dirty="0">
              <a:solidFill>
                <a:srgbClr val="4F81BD"/>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2C5D1A-B418-9F87-7CB3-43D8C72D5792}"/>
                  </a:ext>
                </a:extLst>
              </p:cNvPr>
              <p:cNvSpPr txBox="1"/>
              <p:nvPr/>
            </p:nvSpPr>
            <p:spPr>
              <a:xfrm>
                <a:off x="5508104" y="3071987"/>
                <a:ext cx="3384376" cy="830997"/>
              </a:xfrm>
              <a:prstGeom prst="rect">
                <a:avLst/>
              </a:prstGeom>
              <a:noFill/>
            </p:spPr>
            <p:txBody>
              <a:bodyPr wrap="square">
                <a:spAutoFit/>
              </a:bodyPr>
              <a:lstStyle/>
              <a:p>
                <a:r>
                  <a:rPr lang="id-ID" sz="1600" dirty="0">
                    <a:solidFill>
                      <a:srgbClr val="4F81BD"/>
                    </a:solidFill>
                  </a:rPr>
                  <a:t>dengan </a:t>
                </a:r>
              </a:p>
              <a:p>
                <a14:m>
                  <m:oMath xmlns:m="http://schemas.openxmlformats.org/officeDocument/2006/math">
                    <m:r>
                      <a:rPr lang="id-ID" sz="1600" i="1" smtClean="0">
                        <a:solidFill>
                          <a:srgbClr val="4F81BD"/>
                        </a:solidFill>
                        <a:latin typeface="Cambria Math" panose="02040503050406030204" pitchFamily="18" charset="0"/>
                        <a:ea typeface="Cambria Math" panose="02040503050406030204" pitchFamily="18" charset="0"/>
                      </a:rPr>
                      <m:t>∆</m:t>
                    </m:r>
                    <m:r>
                      <a:rPr lang="id-ID" sz="1600" b="0" i="1" smtClean="0">
                        <a:solidFill>
                          <a:srgbClr val="4F81BD"/>
                        </a:solidFill>
                        <a:latin typeface="Cambria Math" panose="02040503050406030204" pitchFamily="18" charset="0"/>
                        <a:ea typeface="Cambria Math" panose="02040503050406030204" pitchFamily="18" charset="0"/>
                      </a:rPr>
                      <m:t>𝑥</m:t>
                    </m:r>
                  </m:oMath>
                </a14:m>
                <a:r>
                  <a:rPr lang="id-ID" sz="1600" dirty="0">
                    <a:solidFill>
                      <a:srgbClr val="4F81BD"/>
                    </a:solidFill>
                    <a:latin typeface="Calibri" panose="020F0502020204030204" pitchFamily="34" charset="0"/>
                  </a:rPr>
                  <a:t> = nilai ketidakpastian, dan</a:t>
                </a:r>
              </a:p>
              <a:p>
                <a14:m>
                  <m:oMath xmlns:m="http://schemas.openxmlformats.org/officeDocument/2006/math">
                    <m:r>
                      <a:rPr lang="id-ID" sz="1600" b="0" i="1" smtClean="0">
                        <a:solidFill>
                          <a:srgbClr val="4F81BD"/>
                        </a:solidFill>
                        <a:latin typeface="Cambria Math" panose="02040503050406030204" pitchFamily="18" charset="0"/>
                      </a:rPr>
                      <m:t>𝑛𝑠𝑡</m:t>
                    </m:r>
                  </m:oMath>
                </a14:m>
                <a:r>
                  <a:rPr lang="id-ID" sz="1600" dirty="0">
                    <a:solidFill>
                      <a:srgbClr val="4F81BD"/>
                    </a:solidFill>
                  </a:rPr>
                  <a:t> = nilai skala terkecil</a:t>
                </a:r>
              </a:p>
            </p:txBody>
          </p:sp>
        </mc:Choice>
        <mc:Fallback xmlns="">
          <p:sp>
            <p:nvSpPr>
              <p:cNvPr id="21" name="TextBox 20">
                <a:extLst>
                  <a:ext uri="{FF2B5EF4-FFF2-40B4-BE49-F238E27FC236}">
                    <a16:creationId xmlns:a16="http://schemas.microsoft.com/office/drawing/2014/main" id="{A52C5D1A-B418-9F87-7CB3-43D8C72D5792}"/>
                  </a:ext>
                </a:extLst>
              </p:cNvPr>
              <p:cNvSpPr txBox="1">
                <a:spLocks noRot="1" noChangeAspect="1" noMove="1" noResize="1" noEditPoints="1" noAdjustHandles="1" noChangeArrowheads="1" noChangeShapeType="1" noTextEdit="1"/>
              </p:cNvSpPr>
              <p:nvPr/>
            </p:nvSpPr>
            <p:spPr>
              <a:xfrm>
                <a:off x="5508104" y="3071987"/>
                <a:ext cx="3384376" cy="830997"/>
              </a:xfrm>
              <a:prstGeom prst="rect">
                <a:avLst/>
              </a:prstGeom>
              <a:blipFill>
                <a:blip r:embed="rId4"/>
                <a:stretch>
                  <a:fillRect l="-1081"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08B56AE-6412-8F9F-029C-99F5BD2BD275}"/>
                  </a:ext>
                </a:extLst>
              </p:cNvPr>
              <p:cNvSpPr txBox="1"/>
              <p:nvPr/>
            </p:nvSpPr>
            <p:spPr>
              <a:xfrm>
                <a:off x="3496042" y="3215467"/>
                <a:ext cx="1512168" cy="518604"/>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b="0"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𝑥</m:t>
                      </m:r>
                      <m:r>
                        <a:rPr lang="id-ID" b="0" i="1" smtClean="0">
                          <a:solidFill>
                            <a:srgbClr val="4F81BD"/>
                          </a:solidFill>
                          <a:latin typeface="Cambria Math" panose="02040503050406030204" pitchFamily="18" charset="0"/>
                          <a:ea typeface="Cambria Math" panose="02040503050406030204" pitchFamily="18" charset="0"/>
                        </a:rPr>
                        <m:t>=</m:t>
                      </m:r>
                      <m:f>
                        <m:fPr>
                          <m:ctrlPr>
                            <a:rPr lang="id-ID" b="0" i="1" smtClean="0">
                              <a:solidFill>
                                <a:srgbClr val="4F81BD"/>
                              </a:solidFill>
                              <a:latin typeface="Cambria Math" panose="02040503050406030204" pitchFamily="18" charset="0"/>
                              <a:ea typeface="Cambria Math" panose="02040503050406030204" pitchFamily="18" charset="0"/>
                            </a:rPr>
                          </m:ctrlPr>
                        </m:fPr>
                        <m:num>
                          <m:r>
                            <a:rPr lang="id-ID" b="0" i="1" smtClean="0">
                              <a:solidFill>
                                <a:srgbClr val="4F81BD"/>
                              </a:solidFill>
                              <a:latin typeface="Cambria Math" panose="02040503050406030204" pitchFamily="18" charset="0"/>
                              <a:ea typeface="Cambria Math" panose="02040503050406030204" pitchFamily="18" charset="0"/>
                            </a:rPr>
                            <m:t>1</m:t>
                          </m:r>
                        </m:num>
                        <m:den>
                          <m:r>
                            <a:rPr lang="id-ID" b="0" i="1" smtClean="0">
                              <a:solidFill>
                                <a:srgbClr val="4F81BD"/>
                              </a:solidFill>
                              <a:latin typeface="Cambria Math" panose="02040503050406030204" pitchFamily="18" charset="0"/>
                              <a:ea typeface="Cambria Math" panose="02040503050406030204" pitchFamily="18" charset="0"/>
                            </a:rPr>
                            <m:t>2</m:t>
                          </m:r>
                        </m:den>
                      </m:f>
                      <m:r>
                        <a:rPr lang="id-ID" b="0"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𝑛𝑠𝑡</m:t>
                      </m:r>
                    </m:oMath>
                  </m:oMathPara>
                </a14:m>
                <a:endParaRPr lang="en-ID" dirty="0">
                  <a:solidFill>
                    <a:srgbClr val="4F81BD"/>
                  </a:solidFill>
                </a:endParaRPr>
              </a:p>
            </p:txBody>
          </p:sp>
        </mc:Choice>
        <mc:Fallback xmlns="">
          <p:sp>
            <p:nvSpPr>
              <p:cNvPr id="24" name="TextBox 23">
                <a:extLst>
                  <a:ext uri="{FF2B5EF4-FFF2-40B4-BE49-F238E27FC236}">
                    <a16:creationId xmlns:a16="http://schemas.microsoft.com/office/drawing/2014/main" id="{C08B56AE-6412-8F9F-029C-99F5BD2BD275}"/>
                  </a:ext>
                </a:extLst>
              </p:cNvPr>
              <p:cNvSpPr txBox="1">
                <a:spLocks noRot="1" noChangeAspect="1" noMove="1" noResize="1" noEditPoints="1" noAdjustHandles="1" noChangeArrowheads="1" noChangeShapeType="1" noTextEdit="1"/>
              </p:cNvSpPr>
              <p:nvPr/>
            </p:nvSpPr>
            <p:spPr>
              <a:xfrm>
                <a:off x="3496042" y="3215467"/>
                <a:ext cx="1512168" cy="518604"/>
              </a:xfrm>
              <a:prstGeom prst="rect">
                <a:avLst/>
              </a:prstGeom>
              <a:blipFill>
                <a:blip r:embed="rId5"/>
                <a:stretch>
                  <a:fillRect/>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119546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21" dur="500"/>
                                        <p:tgtEl>
                                          <p:spTgt spid="18">
                                            <p:txEl>
                                              <p:pRg st="0" end="0"/>
                                            </p:txEl>
                                          </p:spTgt>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5" dur="500"/>
                                        <p:tgtEl>
                                          <p:spTgt spid="18">
                                            <p:txEl>
                                              <p:pRg st="1" end="1"/>
                                            </p:txEl>
                                          </p:spTgt>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randombar(horizontal)">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1" grpId="0"/>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2" name="Rectangle 1"/>
          <p:cNvSpPr/>
          <p:nvPr/>
        </p:nvSpPr>
        <p:spPr>
          <a:xfrm>
            <a:off x="1115616" y="1578118"/>
            <a:ext cx="7416824" cy="388696"/>
          </a:xfrm>
          <a:prstGeom prst="rect">
            <a:avLst/>
          </a:prstGeom>
        </p:spPr>
        <p:txBody>
          <a:bodyPr wrap="square">
            <a:spAutoFit/>
          </a:bodyPr>
          <a:lstStyle/>
          <a:p>
            <a:pPr>
              <a:lnSpc>
                <a:spcPct val="107000"/>
              </a:lnSpc>
              <a:spcAft>
                <a:spcPts val="600"/>
              </a:spcAft>
            </a:pPr>
            <a:r>
              <a:rPr lang="id-ID" dirty="0">
                <a:solidFill>
                  <a:srgbClr val="4F81BD"/>
                </a:solidFill>
              </a:rPr>
              <a:t>Pengukuran tunggal adalah pengukuran yang hanya dilakukan satu kali saja.</a:t>
            </a:r>
            <a:endParaRPr lang="id-ID" sz="2000" b="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41D46127-EFCA-B18D-1B10-C21941496A3E}"/>
              </a:ext>
            </a:extLst>
          </p:cNvPr>
          <p:cNvSpPr txBox="1"/>
          <p:nvPr/>
        </p:nvSpPr>
        <p:spPr>
          <a:xfrm>
            <a:off x="1115616" y="1990217"/>
            <a:ext cx="7704856" cy="1058367"/>
          </a:xfrm>
          <a:prstGeom prst="rect">
            <a:avLst/>
          </a:prstGeom>
          <a:noFill/>
        </p:spPr>
        <p:txBody>
          <a:bodyPr wrap="square">
            <a:spAutoFit/>
          </a:bodyPr>
          <a:lstStyle/>
          <a:p>
            <a:pPr>
              <a:lnSpc>
                <a:spcPct val="107000"/>
              </a:lnSpc>
              <a:spcAft>
                <a:spcPts val="600"/>
              </a:spcAft>
            </a:pP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a. Pengukuran tunggal tanpa skala nonius</a:t>
            </a:r>
            <a:endParaRPr lang="en-ID" b="1" i="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marL="446088" indent="-266700">
              <a:lnSpc>
                <a:spcPct val="107000"/>
              </a:lnSpc>
              <a:spcAft>
                <a:spcPts val="600"/>
              </a:spcAft>
              <a:buFont typeface="Wingdings" panose="05000000000000000000" pitchFamily="2" charset="2"/>
              <a:buChar char="§"/>
            </a:pPr>
            <a:r>
              <a:rPr lang="id-ID" sz="1800" dirty="0">
                <a:solidFill>
                  <a:srgbClr val="4F81BD"/>
                </a:solidFill>
                <a:effectLst/>
                <a:latin typeface="Calibri" panose="020F0502020204030204" pitchFamily="34" charset="0"/>
                <a:ea typeface="Calibri" panose="020F0502020204030204" pitchFamily="34" charset="0"/>
              </a:rPr>
              <a:t>Pengukuran tunggal menggunakan alat berskala analog tanpa skala nonius mempunyai nilai ketidakpastian setengah dari nilai skala terkecil.</a:t>
            </a:r>
            <a:endParaRPr lang="en-ID" sz="1800" dirty="0">
              <a:solidFill>
                <a:srgbClr val="4F81BD"/>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2C5D1A-B418-9F87-7CB3-43D8C72D5792}"/>
                  </a:ext>
                </a:extLst>
              </p:cNvPr>
              <p:cNvSpPr txBox="1"/>
              <p:nvPr/>
            </p:nvSpPr>
            <p:spPr>
              <a:xfrm>
                <a:off x="5508104" y="3071987"/>
                <a:ext cx="3384376" cy="830997"/>
              </a:xfrm>
              <a:prstGeom prst="rect">
                <a:avLst/>
              </a:prstGeom>
              <a:noFill/>
            </p:spPr>
            <p:txBody>
              <a:bodyPr wrap="square">
                <a:spAutoFit/>
              </a:bodyPr>
              <a:lstStyle/>
              <a:p>
                <a:r>
                  <a:rPr lang="id-ID" sz="1600" dirty="0">
                    <a:solidFill>
                      <a:srgbClr val="4F81BD"/>
                    </a:solidFill>
                  </a:rPr>
                  <a:t>dengan </a:t>
                </a:r>
              </a:p>
              <a:p>
                <a14:m>
                  <m:oMath xmlns:m="http://schemas.openxmlformats.org/officeDocument/2006/math">
                    <m:r>
                      <a:rPr lang="id-ID" sz="1600" i="1" smtClean="0">
                        <a:solidFill>
                          <a:srgbClr val="4F81BD"/>
                        </a:solidFill>
                        <a:latin typeface="Cambria Math" panose="02040503050406030204" pitchFamily="18" charset="0"/>
                        <a:ea typeface="Cambria Math" panose="02040503050406030204" pitchFamily="18" charset="0"/>
                      </a:rPr>
                      <m:t>∆</m:t>
                    </m:r>
                    <m:r>
                      <a:rPr lang="id-ID" sz="1600" b="0" i="1" smtClean="0">
                        <a:solidFill>
                          <a:srgbClr val="4F81BD"/>
                        </a:solidFill>
                        <a:latin typeface="Cambria Math" panose="02040503050406030204" pitchFamily="18" charset="0"/>
                        <a:ea typeface="Cambria Math" panose="02040503050406030204" pitchFamily="18" charset="0"/>
                      </a:rPr>
                      <m:t>𝑥</m:t>
                    </m:r>
                  </m:oMath>
                </a14:m>
                <a:r>
                  <a:rPr lang="id-ID" sz="1600" dirty="0">
                    <a:solidFill>
                      <a:srgbClr val="4F81BD"/>
                    </a:solidFill>
                    <a:latin typeface="Calibri" panose="020F0502020204030204" pitchFamily="34" charset="0"/>
                  </a:rPr>
                  <a:t> = nilai ketidakpastian, dan</a:t>
                </a:r>
              </a:p>
              <a:p>
                <a14:m>
                  <m:oMath xmlns:m="http://schemas.openxmlformats.org/officeDocument/2006/math">
                    <m:r>
                      <a:rPr lang="id-ID" sz="1600" b="0" i="1" smtClean="0">
                        <a:solidFill>
                          <a:srgbClr val="4F81BD"/>
                        </a:solidFill>
                        <a:latin typeface="Cambria Math" panose="02040503050406030204" pitchFamily="18" charset="0"/>
                      </a:rPr>
                      <m:t>𝑛𝑠𝑡</m:t>
                    </m:r>
                  </m:oMath>
                </a14:m>
                <a:r>
                  <a:rPr lang="id-ID" sz="1600" dirty="0">
                    <a:solidFill>
                      <a:srgbClr val="4F81BD"/>
                    </a:solidFill>
                  </a:rPr>
                  <a:t> = nilai skala terkecil</a:t>
                </a:r>
              </a:p>
            </p:txBody>
          </p:sp>
        </mc:Choice>
        <mc:Fallback xmlns="">
          <p:sp>
            <p:nvSpPr>
              <p:cNvPr id="21" name="TextBox 20">
                <a:extLst>
                  <a:ext uri="{FF2B5EF4-FFF2-40B4-BE49-F238E27FC236}">
                    <a16:creationId xmlns:a16="http://schemas.microsoft.com/office/drawing/2014/main" id="{A52C5D1A-B418-9F87-7CB3-43D8C72D5792}"/>
                  </a:ext>
                </a:extLst>
              </p:cNvPr>
              <p:cNvSpPr txBox="1">
                <a:spLocks noRot="1" noChangeAspect="1" noMove="1" noResize="1" noEditPoints="1" noAdjustHandles="1" noChangeArrowheads="1" noChangeShapeType="1" noTextEdit="1"/>
              </p:cNvSpPr>
              <p:nvPr/>
            </p:nvSpPr>
            <p:spPr>
              <a:xfrm>
                <a:off x="5508104" y="3071987"/>
                <a:ext cx="3384376" cy="830997"/>
              </a:xfrm>
              <a:prstGeom prst="rect">
                <a:avLst/>
              </a:prstGeom>
              <a:blipFill>
                <a:blip r:embed="rId4"/>
                <a:stretch>
                  <a:fillRect l="-1081"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08B56AE-6412-8F9F-029C-99F5BD2BD275}"/>
                  </a:ext>
                </a:extLst>
              </p:cNvPr>
              <p:cNvSpPr txBox="1"/>
              <p:nvPr/>
            </p:nvSpPr>
            <p:spPr>
              <a:xfrm>
                <a:off x="3496042" y="3215467"/>
                <a:ext cx="1512168" cy="518604"/>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b="0"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𝑥</m:t>
                      </m:r>
                      <m:r>
                        <a:rPr lang="id-ID" b="0" i="1" smtClean="0">
                          <a:solidFill>
                            <a:srgbClr val="4F81BD"/>
                          </a:solidFill>
                          <a:latin typeface="Cambria Math" panose="02040503050406030204" pitchFamily="18" charset="0"/>
                          <a:ea typeface="Cambria Math" panose="02040503050406030204" pitchFamily="18" charset="0"/>
                        </a:rPr>
                        <m:t>=</m:t>
                      </m:r>
                      <m:f>
                        <m:fPr>
                          <m:ctrlPr>
                            <a:rPr lang="id-ID" b="0" i="1" smtClean="0">
                              <a:solidFill>
                                <a:srgbClr val="4F81BD"/>
                              </a:solidFill>
                              <a:latin typeface="Cambria Math" panose="02040503050406030204" pitchFamily="18" charset="0"/>
                              <a:ea typeface="Cambria Math" panose="02040503050406030204" pitchFamily="18" charset="0"/>
                            </a:rPr>
                          </m:ctrlPr>
                        </m:fPr>
                        <m:num>
                          <m:r>
                            <a:rPr lang="id-ID" b="0" i="1" smtClean="0">
                              <a:solidFill>
                                <a:srgbClr val="4F81BD"/>
                              </a:solidFill>
                              <a:latin typeface="Cambria Math" panose="02040503050406030204" pitchFamily="18" charset="0"/>
                              <a:ea typeface="Cambria Math" panose="02040503050406030204" pitchFamily="18" charset="0"/>
                            </a:rPr>
                            <m:t>1</m:t>
                          </m:r>
                        </m:num>
                        <m:den>
                          <m:r>
                            <a:rPr lang="id-ID" b="0" i="1" smtClean="0">
                              <a:solidFill>
                                <a:srgbClr val="4F81BD"/>
                              </a:solidFill>
                              <a:latin typeface="Cambria Math" panose="02040503050406030204" pitchFamily="18" charset="0"/>
                              <a:ea typeface="Cambria Math" panose="02040503050406030204" pitchFamily="18" charset="0"/>
                            </a:rPr>
                            <m:t>2</m:t>
                          </m:r>
                        </m:den>
                      </m:f>
                      <m:r>
                        <a:rPr lang="id-ID" b="0"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𝑛𝑠𝑡</m:t>
                      </m:r>
                    </m:oMath>
                  </m:oMathPara>
                </a14:m>
                <a:endParaRPr lang="en-ID" dirty="0">
                  <a:solidFill>
                    <a:srgbClr val="4F81BD"/>
                  </a:solidFill>
                </a:endParaRPr>
              </a:p>
            </p:txBody>
          </p:sp>
        </mc:Choice>
        <mc:Fallback xmlns="">
          <p:sp>
            <p:nvSpPr>
              <p:cNvPr id="24" name="TextBox 23">
                <a:extLst>
                  <a:ext uri="{FF2B5EF4-FFF2-40B4-BE49-F238E27FC236}">
                    <a16:creationId xmlns:a16="http://schemas.microsoft.com/office/drawing/2014/main" id="{C08B56AE-6412-8F9F-029C-99F5BD2BD275}"/>
                  </a:ext>
                </a:extLst>
              </p:cNvPr>
              <p:cNvSpPr txBox="1">
                <a:spLocks noRot="1" noChangeAspect="1" noMove="1" noResize="1" noEditPoints="1" noAdjustHandles="1" noChangeArrowheads="1" noChangeShapeType="1" noTextEdit="1"/>
              </p:cNvSpPr>
              <p:nvPr/>
            </p:nvSpPr>
            <p:spPr>
              <a:xfrm>
                <a:off x="3496042" y="3215467"/>
                <a:ext cx="1512168" cy="518604"/>
              </a:xfrm>
              <a:prstGeom prst="rect">
                <a:avLst/>
              </a:prstGeom>
              <a:blipFill>
                <a:blip r:embed="rId5"/>
                <a:stretch>
                  <a:fillRect/>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8950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1" dur="500"/>
                                        <p:tgtEl>
                                          <p:spTgt spid="18">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5" dur="500"/>
                                        <p:tgtEl>
                                          <p:spTgt spid="18">
                                            <p:txEl>
                                              <p:pRg st="1" end="1"/>
                                            </p:txEl>
                                          </p:spTgt>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2000"/>
                            </p:stCondLst>
                            <p:childTnLst>
                              <p:par>
                                <p:cTn id="23" presetID="14" presetClass="entr" presetSubtype="1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CDA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69591B-4DDD-4488-ADBB-B6C3DB901560}"/>
              </a:ext>
            </a:extLst>
          </p:cNvPr>
          <p:cNvGrpSpPr/>
          <p:nvPr/>
        </p:nvGrpSpPr>
        <p:grpSpPr>
          <a:xfrm>
            <a:off x="691125" y="146149"/>
            <a:ext cx="8369496" cy="793721"/>
            <a:chOff x="228600" y="132143"/>
            <a:chExt cx="8369496" cy="793721"/>
          </a:xfrm>
        </p:grpSpPr>
        <p:sp>
          <p:nvSpPr>
            <p:cNvPr id="3" name="テキスト プレースホルダー 6">
              <a:extLst>
                <a:ext uri="{FF2B5EF4-FFF2-40B4-BE49-F238E27FC236}">
                  <a16:creationId xmlns:a16="http://schemas.microsoft.com/office/drawing/2014/main" id="{47502705-4497-41E2-9B48-ADB03CD55088}"/>
                </a:ext>
              </a:extLst>
            </p:cNvPr>
            <p:cNvSpPr txBox="1">
              <a:spLocks/>
            </p:cNvSpPr>
            <p:nvPr/>
          </p:nvSpPr>
          <p:spPr>
            <a:xfrm>
              <a:off x="914400" y="132143"/>
              <a:ext cx="7683696" cy="56768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b="1" dirty="0" err="1">
                  <a:solidFill>
                    <a:schemeClr val="tx1"/>
                  </a:solidFill>
                  <a:latin typeface="Calibri" panose="020F0502020204030204" pitchFamily="34" charset="0"/>
                </a:rPr>
                <a:t>Hakikat</a:t>
              </a:r>
              <a:r>
                <a:rPr lang="en-US" b="1" dirty="0">
                  <a:solidFill>
                    <a:schemeClr val="tx1"/>
                  </a:solidFill>
                  <a:latin typeface="Calibri" panose="020F0502020204030204" pitchFamily="34" charset="0"/>
                </a:rPr>
                <a:t> Fisika</a:t>
              </a:r>
            </a:p>
          </p:txBody>
        </p:sp>
        <p:sp>
          <p:nvSpPr>
            <p:cNvPr id="4" name="テキスト プレースホルダー 5">
              <a:extLst>
                <a:ext uri="{FF2B5EF4-FFF2-40B4-BE49-F238E27FC236}">
                  <a16:creationId xmlns:a16="http://schemas.microsoft.com/office/drawing/2014/main" id="{7F66597D-7C1A-405B-A621-9250A8C08138}"/>
                </a:ext>
              </a:extLst>
            </p:cNvPr>
            <p:cNvSpPr txBox="1">
              <a:spLocks/>
            </p:cNvSpPr>
            <p:nvPr/>
          </p:nvSpPr>
          <p:spPr>
            <a:xfrm>
              <a:off x="228600" y="285601"/>
              <a:ext cx="699120" cy="466080"/>
            </a:xfrm>
            <a:prstGeom prst="rect">
              <a:avLst/>
            </a:prstGeom>
            <a:solidFill>
              <a:srgbClr val="E38281"/>
            </a:solidFill>
            <a:ln>
              <a:noFill/>
            </a:ln>
          </p:spPr>
          <p:txBody>
            <a:bodyPr vert="horz" lIns="163275" tIns="81638" rIns="163275" bIns="81638" rtlCol="0">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Route 159 UltraLight"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defTabSz="1632713">
                <a:defRPr/>
              </a:pPr>
              <a:endParaRPr lang="ja-JP" altLang="en-US" sz="2000" b="1" dirty="0">
                <a:solidFill>
                  <a:schemeClr val="bg1"/>
                </a:solidFill>
                <a:latin typeface="+mn-lt"/>
              </a:endParaRPr>
            </a:p>
          </p:txBody>
        </p:sp>
        <p:sp>
          <p:nvSpPr>
            <p:cNvPr id="5" name="直角三角形 10">
              <a:extLst>
                <a:ext uri="{FF2B5EF4-FFF2-40B4-BE49-F238E27FC236}">
                  <a16:creationId xmlns:a16="http://schemas.microsoft.com/office/drawing/2014/main" id="{1B542BBE-F4EA-46B9-A049-A70F7B06CCCF}"/>
                </a:ext>
              </a:extLst>
            </p:cNvPr>
            <p:cNvSpPr/>
            <p:nvPr/>
          </p:nvSpPr>
          <p:spPr>
            <a:xfrm rot="5400000">
              <a:off x="694423" y="692567"/>
              <a:ext cx="186433" cy="280161"/>
            </a:xfrm>
            <a:prstGeom prst="rtTriangle">
              <a:avLst/>
            </a:prstGeom>
            <a:solidFill>
              <a:schemeClr val="accent1">
                <a:lumMod val="75000"/>
              </a:schemeClr>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6" name="正方形/長方形 15">
              <a:extLst>
                <a:ext uri="{FF2B5EF4-FFF2-40B4-BE49-F238E27FC236}">
                  <a16:creationId xmlns:a16="http://schemas.microsoft.com/office/drawing/2014/main" id="{57DC62A0-338C-462D-955E-1DD70283263E}"/>
                </a:ext>
              </a:extLst>
            </p:cNvPr>
            <p:cNvSpPr/>
            <p:nvPr/>
          </p:nvSpPr>
          <p:spPr>
            <a:xfrm>
              <a:off x="1013131" y="716571"/>
              <a:ext cx="2448000" cy="45719"/>
            </a:xfrm>
            <a:prstGeom prst="rect">
              <a:avLst/>
            </a:prstGeom>
            <a:solidFill>
              <a:srgbClr val="376092"/>
            </a:solidFill>
            <a:ln w="25400" cap="flat" cmpd="sng" algn="ctr">
              <a:noFill/>
              <a:prstDash val="solid"/>
            </a:ln>
            <a:effectLst/>
          </p:spPr>
          <p:txBody>
            <a:bodyPr rtlCol="0" anchor="ctr"/>
            <a:lstStyle/>
            <a:p>
              <a:pPr algn="ctr" defTabSz="914378">
                <a:defRPr/>
              </a:pPr>
              <a:endParaRPr kumimoji="1" lang="ja-JP" altLang="en-US" kern="0" dirty="0">
                <a:solidFill>
                  <a:sysClr val="window" lastClr="FFFFFF"/>
                </a:solidFill>
                <a:latin typeface="Open Sans"/>
              </a:endParaRPr>
            </a:p>
          </p:txBody>
        </p:sp>
        <p:sp>
          <p:nvSpPr>
            <p:cNvPr id="7" name="TextBox 6">
              <a:extLst>
                <a:ext uri="{FF2B5EF4-FFF2-40B4-BE49-F238E27FC236}">
                  <a16:creationId xmlns:a16="http://schemas.microsoft.com/office/drawing/2014/main" id="{B212A415-2C76-476C-9864-670DA094215C}"/>
                </a:ext>
              </a:extLst>
            </p:cNvPr>
            <p:cNvSpPr txBox="1"/>
            <p:nvPr/>
          </p:nvSpPr>
          <p:spPr>
            <a:xfrm>
              <a:off x="376823" y="254009"/>
              <a:ext cx="402674" cy="523220"/>
            </a:xfrm>
            <a:prstGeom prst="rect">
              <a:avLst/>
            </a:prstGeom>
            <a:noFill/>
          </p:spPr>
          <p:txBody>
            <a:bodyPr wrap="none" rtlCol="0">
              <a:spAutoFit/>
            </a:bodyPr>
            <a:lstStyle/>
            <a:p>
              <a:r>
                <a:rPr lang="en-US" sz="2800" b="1" dirty="0">
                  <a:solidFill>
                    <a:schemeClr val="bg1"/>
                  </a:solidFill>
                  <a:latin typeface="Calibri" panose="020F0502020204030204" pitchFamily="34" charset="0"/>
                </a:rPr>
                <a:t>A</a:t>
              </a:r>
            </a:p>
          </p:txBody>
        </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1101" t="35000" r="5113" b="11801"/>
          <a:stretch/>
        </p:blipFill>
        <p:spPr>
          <a:xfrm>
            <a:off x="467544" y="970566"/>
            <a:ext cx="7674537" cy="3600400"/>
          </a:xfrm>
          <a:prstGeom prst="rect">
            <a:avLst/>
          </a:prstGeom>
        </p:spPr>
      </p:pic>
      <p:sp>
        <p:nvSpPr>
          <p:cNvPr id="13" name="Rectangle 12"/>
          <p:cNvSpPr/>
          <p:nvPr/>
        </p:nvSpPr>
        <p:spPr>
          <a:xfrm>
            <a:off x="656506" y="1164098"/>
            <a:ext cx="7083845" cy="1200329"/>
          </a:xfrm>
          <a:prstGeom prst="rect">
            <a:avLst/>
          </a:prstGeom>
        </p:spPr>
        <p:txBody>
          <a:bodyPr wrap="square">
            <a:spAutoFit/>
          </a:bodyPr>
          <a:lstStyle/>
          <a:p>
            <a:pPr marL="380990" indent="-380990">
              <a:buFont typeface="Wingdings" panose="05000000000000000000" pitchFamily="2" charset="2"/>
              <a:buChar char="ü"/>
            </a:pPr>
            <a:r>
              <a:rPr lang="id-ID" dirty="0">
                <a:latin typeface="Calibri" panose="020F0502020204030204" pitchFamily="34" charset="0"/>
              </a:rPr>
              <a:t>Sains merupakan ilmu pengetahuan yang mempelajari gejala alam melalui pengamatan, eksperimen, dan analisis. </a:t>
            </a:r>
          </a:p>
          <a:p>
            <a:pPr marL="380990" indent="-380990">
              <a:buFont typeface="Wingdings" panose="05000000000000000000" pitchFamily="2" charset="2"/>
              <a:buChar char="ü"/>
            </a:pPr>
            <a:r>
              <a:rPr lang="id-ID" dirty="0">
                <a:latin typeface="Calibri" panose="020F0502020204030204" pitchFamily="34" charset="0"/>
              </a:rPr>
              <a:t>Fisika adalah salah satu cabang sains yang mempelajari gejala alam atau fenomena alam dan interaksi yang menyertainya.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19" y="2813966"/>
            <a:ext cx="2042164" cy="2334773"/>
          </a:xfrm>
          <a:prstGeom prst="rect">
            <a:avLst/>
          </a:prstGeom>
        </p:spPr>
      </p:pic>
      <p:sp>
        <p:nvSpPr>
          <p:cNvPr id="14" name="Rectangle 13"/>
          <p:cNvSpPr/>
          <p:nvPr/>
        </p:nvSpPr>
        <p:spPr>
          <a:xfrm>
            <a:off x="2195736" y="2292389"/>
            <a:ext cx="5768196" cy="2031325"/>
          </a:xfrm>
          <a:prstGeom prst="rect">
            <a:avLst/>
          </a:prstGeom>
        </p:spPr>
        <p:txBody>
          <a:bodyPr wrap="square">
            <a:spAutoFit/>
          </a:bodyPr>
          <a:lstStyle/>
          <a:p>
            <a:pPr marL="380990" indent="-380990">
              <a:buFont typeface="Wingdings" panose="05000000000000000000" pitchFamily="2" charset="2"/>
              <a:buChar char="ü"/>
            </a:pPr>
            <a:r>
              <a:rPr lang="id-ID" dirty="0"/>
              <a:t>Teori Fisika banyak yang dinyatakan dalam persamaan matematis. Oleh karena itu, Fisika juga berkaitan dengan matematika.</a:t>
            </a:r>
            <a:endParaRPr lang="en-ID" dirty="0"/>
          </a:p>
          <a:p>
            <a:pPr marL="380990" indent="-380990">
              <a:buFont typeface="Wingdings" panose="05000000000000000000" pitchFamily="2" charset="2"/>
              <a:buChar char="ü"/>
            </a:pPr>
            <a:r>
              <a:rPr lang="id-ID" dirty="0">
                <a:latin typeface="Calibri" panose="020F0502020204030204" pitchFamily="34" charset="0"/>
              </a:rPr>
              <a:t>Hakikat fisika sama dengan hakikat sains. Hakikat fisika adalah fisika sebagai produk </a:t>
            </a:r>
            <a:r>
              <a:rPr lang="id-ID" i="1" dirty="0">
                <a:latin typeface="Calibri" panose="020F0502020204030204" pitchFamily="34" charset="0"/>
              </a:rPr>
              <a:t>(a body of knowledge</a:t>
            </a:r>
            <a:r>
              <a:rPr lang="id-ID" dirty="0">
                <a:latin typeface="Calibri" panose="020F0502020204030204" pitchFamily="34" charset="0"/>
              </a:rPr>
              <a:t>), fisika sebagai proses </a:t>
            </a:r>
            <a:r>
              <a:rPr lang="id-ID" i="1" dirty="0">
                <a:latin typeface="Calibri" panose="020F0502020204030204" pitchFamily="34" charset="0"/>
              </a:rPr>
              <a:t>(a way of investigating)</a:t>
            </a:r>
            <a:r>
              <a:rPr lang="id-ID" dirty="0">
                <a:latin typeface="Calibri" panose="020F0502020204030204" pitchFamily="34" charset="0"/>
              </a:rPr>
              <a:t>, dan fisika sebagai sikap </a:t>
            </a:r>
            <a:r>
              <a:rPr lang="id-ID" i="1" dirty="0">
                <a:latin typeface="Calibri" panose="020F0502020204030204" pitchFamily="34" charset="0"/>
              </a:rPr>
              <a:t>(a way of thinking)</a:t>
            </a:r>
            <a:r>
              <a:rPr lang="id-ID" dirty="0">
                <a:latin typeface="Calibri" panose="020F0502020204030204" pitchFamily="34" charset="0"/>
              </a:rPr>
              <a:t>.</a:t>
            </a:r>
          </a:p>
        </p:txBody>
      </p:sp>
    </p:spTree>
    <p:extLst>
      <p:ext uri="{BB962C8B-B14F-4D97-AF65-F5344CB8AC3E}">
        <p14:creationId xmlns:p14="http://schemas.microsoft.com/office/powerpoint/2010/main" val="224711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14" presetClass="entr" presetSubtype="10" fill="hold" nodeType="after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20" dur="500"/>
                                        <p:tgtEl>
                                          <p:spTgt spid="13">
                                            <p:txEl>
                                              <p:pRg st="0" end="0"/>
                                            </p:txEl>
                                          </p:spTgt>
                                        </p:tgtEl>
                                      </p:cBhvr>
                                    </p:animEffect>
                                  </p:childTnLst>
                                </p:cTn>
                              </p:par>
                            </p:childTnLst>
                          </p:cTn>
                        </p:par>
                        <p:par>
                          <p:cTn id="21" fill="hold">
                            <p:stCondLst>
                              <p:cond delay="2250"/>
                            </p:stCondLst>
                            <p:childTnLst>
                              <p:par>
                                <p:cTn id="22" presetID="14" presetClass="entr" presetSubtype="10" fill="hold" nodeType="after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24" dur="500"/>
                                        <p:tgtEl>
                                          <p:spTgt spid="13">
                                            <p:txEl>
                                              <p:pRg st="1" end="1"/>
                                            </p:txEl>
                                          </p:spTgt>
                                        </p:tgtEl>
                                      </p:cBhvr>
                                    </p:animEffect>
                                  </p:childTnLst>
                                </p:cTn>
                              </p:par>
                            </p:childTnLst>
                          </p:cTn>
                        </p:par>
                        <p:par>
                          <p:cTn id="25" fill="hold">
                            <p:stCondLst>
                              <p:cond delay="2750"/>
                            </p:stCondLst>
                            <p:childTnLst>
                              <p:par>
                                <p:cTn id="26" presetID="14" presetClass="entr" presetSubtype="10" fill="hold" nodeType="after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8" dur="500"/>
                                        <p:tgtEl>
                                          <p:spTgt spid="14">
                                            <p:txEl>
                                              <p:pRg st="0" end="0"/>
                                            </p:txEl>
                                          </p:spTgt>
                                        </p:tgtEl>
                                      </p:cBhvr>
                                    </p:animEffect>
                                  </p:childTnLst>
                                </p:cTn>
                              </p:par>
                            </p:childTnLst>
                          </p:cTn>
                        </p:par>
                        <p:par>
                          <p:cTn id="29" fill="hold">
                            <p:stCondLst>
                              <p:cond delay="3250"/>
                            </p:stCondLst>
                            <p:childTnLst>
                              <p:par>
                                <p:cTn id="30" presetID="14" presetClass="entr" presetSubtype="10" fill="hold" nodeType="after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3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2616101"/>
          </a:xfrm>
          <a:prstGeom prst="rect">
            <a:avLst/>
          </a:prstGeom>
          <a:noFill/>
        </p:spPr>
        <p:txBody>
          <a:bodyPr wrap="square">
            <a:spAutoFit/>
          </a:bodyPr>
          <a:lstStyle/>
          <a:p>
            <a:pPr>
              <a:spcAft>
                <a:spcPts val="600"/>
              </a:spcAft>
            </a:pPr>
            <a:r>
              <a:rPr lang="en-US"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b</a:t>
            </a: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 Pengukuran tunggal </a:t>
            </a:r>
            <a:r>
              <a:rPr lang="en-US" b="1" i="1"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dengan</a:t>
            </a: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 skala nonius</a:t>
            </a:r>
            <a:endParaRPr lang="en-ID" b="1" i="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rPr>
              <a:t>Alat ukur jangka sorong dan mikrometer sekrup memiliki skala utama dan skala nonius.</a:t>
            </a:r>
            <a:endParaRPr lang="en-US" dirty="0">
              <a:solidFill>
                <a:srgbClr val="4F81BD"/>
              </a:solidFill>
              <a:latin typeface="Calibri" panose="020F0502020204030204" pitchFamily="34" charset="0"/>
              <a:ea typeface="Calibri" panose="020F0502020204030204" pitchFamily="34" charset="0"/>
            </a:endParaRPr>
          </a:p>
          <a:p>
            <a:pPr marL="539750" indent="-273050">
              <a:spcAft>
                <a:spcPts val="600"/>
              </a:spcAft>
              <a:buFont typeface="+mj-lt"/>
              <a:buAutoNum type="arabicParenR"/>
            </a:pPr>
            <a:r>
              <a:rPr lang="id-ID"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Jangka sorong</a:t>
            </a:r>
          </a:p>
          <a:p>
            <a:pPr marL="720725" indent="-180975">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Jangka sorong dapat digunakan untuk mengukur ketebalan pelat, diameter dalam pipa, dan diameter luar pipa. </a:t>
            </a:r>
          </a:p>
          <a:p>
            <a:pPr marL="720725" indent="-180975">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Saat jangka sorong menunjukkan nilai nol, garis nol pada skala utama berimpit dengan garis nol pada skala nonius.</a:t>
            </a:r>
          </a:p>
        </p:txBody>
      </p:sp>
    </p:spTree>
    <p:extLst>
      <p:ext uri="{BB962C8B-B14F-4D97-AF65-F5344CB8AC3E}">
        <p14:creationId xmlns:p14="http://schemas.microsoft.com/office/powerpoint/2010/main" val="120089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 dur="500"/>
                                        <p:tgtEl>
                                          <p:spTgt spid="18">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1" dur="500"/>
                                        <p:tgtEl>
                                          <p:spTgt spid="18">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15" dur="500"/>
                                        <p:tgtEl>
                                          <p:spTgt spid="18">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19" dur="500"/>
                                        <p:tgtEl>
                                          <p:spTgt spid="18">
                                            <p:txEl>
                                              <p:pRg st="3" end="3"/>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animEffect transition="in" filter="randombar(horizontal)">
                                      <p:cBhvr>
                                        <p:cTn id="23"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375552"/>
          </a:xfrm>
          <a:prstGeom prst="rect">
            <a:avLst/>
          </a:prstGeom>
          <a:noFill/>
        </p:spPr>
        <p:txBody>
          <a:bodyPr wrap="square">
            <a:spAutoFit/>
          </a:bodyPr>
          <a:lstStyle/>
          <a:p>
            <a:pPr marL="257175" indent="-257175">
              <a:lnSpc>
                <a:spcPct val="107000"/>
              </a:lnSpc>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Nilai satu skala nonius dapat dirumuskan sebagai berikut.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1F0C27-CCFF-E090-D6A1-F3D1A8554363}"/>
                  </a:ext>
                </a:extLst>
              </p:cNvPr>
              <p:cNvSpPr txBox="1"/>
              <p:nvPr/>
            </p:nvSpPr>
            <p:spPr>
              <a:xfrm>
                <a:off x="3957290" y="1962607"/>
                <a:ext cx="1008112" cy="518604"/>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d-ID" i="1" smtClean="0">
                          <a:solidFill>
                            <a:srgbClr val="4F81BD"/>
                          </a:solidFill>
                          <a:latin typeface="Cambria Math" panose="02040503050406030204" pitchFamily="18" charset="0"/>
                          <a:ea typeface="Cambria Math" panose="02040503050406030204" pitchFamily="18" charset="0"/>
                        </a:rPr>
                        <m:t>S</m:t>
                      </m:r>
                      <m:r>
                        <a:rPr lang="id-ID" b="0" i="1" smtClean="0">
                          <a:solidFill>
                            <a:srgbClr val="4F81BD"/>
                          </a:solidFill>
                          <a:latin typeface="Cambria Math" panose="02040503050406030204" pitchFamily="18" charset="0"/>
                          <a:ea typeface="Cambria Math" panose="02040503050406030204" pitchFamily="18" charset="0"/>
                        </a:rPr>
                        <m:t>𝑁</m:t>
                      </m:r>
                      <m:r>
                        <a:rPr lang="id-ID" b="0" i="1" smtClean="0">
                          <a:solidFill>
                            <a:srgbClr val="4F81BD"/>
                          </a:solidFill>
                          <a:latin typeface="Cambria Math" panose="02040503050406030204" pitchFamily="18" charset="0"/>
                          <a:ea typeface="Cambria Math" panose="02040503050406030204" pitchFamily="18" charset="0"/>
                        </a:rPr>
                        <m:t>=</m:t>
                      </m:r>
                      <m:f>
                        <m:fPr>
                          <m:ctrlPr>
                            <a:rPr lang="id-ID" b="0" i="1" smtClean="0">
                              <a:solidFill>
                                <a:srgbClr val="4F81BD"/>
                              </a:solidFill>
                              <a:latin typeface="Cambria Math" panose="02040503050406030204" pitchFamily="18" charset="0"/>
                              <a:ea typeface="Cambria Math" panose="02040503050406030204" pitchFamily="18" charset="0"/>
                            </a:rPr>
                          </m:ctrlPr>
                        </m:fPr>
                        <m:num>
                          <m:r>
                            <a:rPr lang="id-ID" b="0" i="1" smtClean="0">
                              <a:solidFill>
                                <a:srgbClr val="4F81BD"/>
                              </a:solidFill>
                              <a:latin typeface="Cambria Math" panose="02040503050406030204" pitchFamily="18" charset="0"/>
                              <a:ea typeface="Cambria Math" panose="02040503050406030204" pitchFamily="18" charset="0"/>
                            </a:rPr>
                            <m:t>𝑆𝑈</m:t>
                          </m:r>
                        </m:num>
                        <m:den>
                          <m:r>
                            <a:rPr lang="id-ID" b="0" i="1" smtClean="0">
                              <a:solidFill>
                                <a:srgbClr val="4F81BD"/>
                              </a:solidFill>
                              <a:latin typeface="Cambria Math" panose="02040503050406030204" pitchFamily="18" charset="0"/>
                              <a:ea typeface="Cambria Math" panose="02040503050406030204" pitchFamily="18" charset="0"/>
                            </a:rPr>
                            <m:t>𝑁</m:t>
                          </m:r>
                        </m:den>
                      </m:f>
                    </m:oMath>
                  </m:oMathPara>
                </a14:m>
                <a:endParaRPr lang="en-ID" dirty="0">
                  <a:solidFill>
                    <a:srgbClr val="4F81BD"/>
                  </a:solidFill>
                </a:endParaRPr>
              </a:p>
            </p:txBody>
          </p:sp>
        </mc:Choice>
        <mc:Fallback xmlns="">
          <p:sp>
            <p:nvSpPr>
              <p:cNvPr id="9" name="TextBox 8">
                <a:extLst>
                  <a:ext uri="{FF2B5EF4-FFF2-40B4-BE49-F238E27FC236}">
                    <a16:creationId xmlns:a16="http://schemas.microsoft.com/office/drawing/2014/main" id="{8A1F0C27-CCFF-E090-D6A1-F3D1A8554363}"/>
                  </a:ext>
                </a:extLst>
              </p:cNvPr>
              <p:cNvSpPr txBox="1">
                <a:spLocks noRot="1" noChangeAspect="1" noMove="1" noResize="1" noEditPoints="1" noAdjustHandles="1" noChangeArrowheads="1" noChangeShapeType="1" noTextEdit="1"/>
              </p:cNvSpPr>
              <p:nvPr/>
            </p:nvSpPr>
            <p:spPr>
              <a:xfrm>
                <a:off x="3957290" y="1962607"/>
                <a:ext cx="1008112" cy="518604"/>
              </a:xfrm>
              <a:prstGeom prst="rect">
                <a:avLst/>
              </a:prstGeom>
              <a:blipFill>
                <a:blip r:embed="rId4"/>
                <a:stretch>
                  <a:fillRect/>
                </a:stretch>
              </a:blipFill>
              <a:ln>
                <a:solidFill>
                  <a:srgbClr val="E589AF"/>
                </a:solidFill>
              </a:ln>
            </p:spPr>
            <p:txBody>
              <a:bodyPr/>
              <a:lstStyle/>
              <a:p>
                <a:r>
                  <a:rPr lang="en-US">
                    <a:noFill/>
                  </a:rPr>
                  <a:t> </a:t>
                </a:r>
              </a:p>
            </p:txBody>
          </p:sp>
        </mc:Fallback>
      </mc:AlternateContent>
      <p:sp>
        <p:nvSpPr>
          <p:cNvPr id="2" name="Rectangle 1"/>
          <p:cNvSpPr/>
          <p:nvPr/>
        </p:nvSpPr>
        <p:spPr>
          <a:xfrm>
            <a:off x="1098598" y="2542506"/>
            <a:ext cx="7577858" cy="1058367"/>
          </a:xfrm>
          <a:prstGeom prst="rect">
            <a:avLst/>
          </a:prstGeom>
        </p:spPr>
        <p:txBody>
          <a:bodyPr wrap="square">
            <a:spAutoFit/>
          </a:bodyPr>
          <a:lstStyle/>
          <a:p>
            <a:pPr marL="257175" indent="-257175">
              <a:lnSpc>
                <a:spcPct val="107000"/>
              </a:lnSpc>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Ketelitian alat ukur jangka sorong adalah 0,01 cm atau 0,1 mm. </a:t>
            </a:r>
          </a:p>
          <a:p>
            <a:pPr marL="257175" indent="-257175">
              <a:lnSpc>
                <a:spcPct val="107000"/>
              </a:lnSpc>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rPr>
              <a:t>Ketidakpastian pengukuran tunggal menggunakan alat ukur bernonius adalah sama dengan nilai skala noniusnya.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532638-701B-C2EB-8AA6-D2CA248A0566}"/>
                  </a:ext>
                </a:extLst>
              </p:cNvPr>
              <p:cNvSpPr txBox="1"/>
              <p:nvPr/>
            </p:nvSpPr>
            <p:spPr>
              <a:xfrm>
                <a:off x="2339752" y="3681397"/>
                <a:ext cx="5410310" cy="518604"/>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i="1" smtClean="0">
                          <a:solidFill>
                            <a:srgbClr val="4F81BD"/>
                          </a:solidFill>
                          <a:latin typeface="Cambria Math" panose="02040503050406030204" pitchFamily="18" charset="0"/>
                          <a:ea typeface="Cambria Math" panose="02040503050406030204" pitchFamily="18" charset="0"/>
                        </a:rPr>
                        <m:t>∆</m:t>
                      </m:r>
                      <m:r>
                        <a:rPr lang="id-ID" i="1" smtClean="0">
                          <a:solidFill>
                            <a:srgbClr val="4F81BD"/>
                          </a:solidFill>
                          <a:latin typeface="Cambria Math" panose="02040503050406030204" pitchFamily="18" charset="0"/>
                          <a:ea typeface="Cambria Math" panose="02040503050406030204" pitchFamily="18" charset="0"/>
                        </a:rPr>
                        <m:t>𝑥</m:t>
                      </m:r>
                      <m:r>
                        <a:rPr lang="id-ID" i="1" smtClean="0">
                          <a:solidFill>
                            <a:srgbClr val="4F81BD"/>
                          </a:solidFill>
                          <a:latin typeface="Cambria Math" panose="02040503050406030204" pitchFamily="18" charset="0"/>
                          <a:ea typeface="Cambria Math" panose="02040503050406030204" pitchFamily="18" charset="0"/>
                        </a:rPr>
                        <m:t>=</m:t>
                      </m:r>
                      <m:f>
                        <m:fPr>
                          <m:ctrlPr>
                            <a:rPr lang="id-ID" i="1">
                              <a:solidFill>
                                <a:srgbClr val="4F81BD"/>
                              </a:solidFill>
                              <a:latin typeface="Cambria Math" panose="02040503050406030204" pitchFamily="18" charset="0"/>
                              <a:ea typeface="Cambria Math" panose="02040503050406030204" pitchFamily="18" charset="0"/>
                            </a:rPr>
                          </m:ctrlPr>
                        </m:fPr>
                        <m:num>
                          <m:r>
                            <a:rPr lang="id-ID" i="1">
                              <a:solidFill>
                                <a:srgbClr val="4F81BD"/>
                              </a:solidFill>
                              <a:latin typeface="Cambria Math" panose="02040503050406030204" pitchFamily="18" charset="0"/>
                              <a:ea typeface="Cambria Math" panose="02040503050406030204" pitchFamily="18" charset="0"/>
                            </a:rPr>
                            <m:t>1</m:t>
                          </m:r>
                        </m:num>
                        <m:den>
                          <m:r>
                            <a:rPr lang="id-ID" i="1">
                              <a:solidFill>
                                <a:srgbClr val="4F81BD"/>
                              </a:solidFill>
                              <a:latin typeface="Cambria Math" panose="02040503050406030204" pitchFamily="18" charset="0"/>
                              <a:ea typeface="Cambria Math" panose="02040503050406030204" pitchFamily="18" charset="0"/>
                            </a:rPr>
                            <m:t>2</m:t>
                          </m:r>
                        </m:den>
                      </m:f>
                      <m:r>
                        <a:rPr lang="id-ID" i="1">
                          <a:solidFill>
                            <a:srgbClr val="4F81BD"/>
                          </a:solidFill>
                          <a:latin typeface="Cambria Math" panose="02040503050406030204" pitchFamily="18" charset="0"/>
                          <a:ea typeface="Cambria Math" panose="02040503050406030204" pitchFamily="18" charset="0"/>
                        </a:rPr>
                        <m:t>×</m:t>
                      </m:r>
                      <m:r>
                        <a:rPr lang="id-ID" i="1">
                          <a:solidFill>
                            <a:srgbClr val="4F81BD"/>
                          </a:solidFill>
                          <a:latin typeface="Cambria Math" panose="02040503050406030204" pitchFamily="18" charset="0"/>
                          <a:ea typeface="Cambria Math" panose="02040503050406030204" pitchFamily="18" charset="0"/>
                        </a:rPr>
                        <m:t>𝑛𝑠𝑡</m:t>
                      </m:r>
                      <m:r>
                        <a:rPr lang="id-ID" b="0" i="1" smtClean="0">
                          <a:solidFill>
                            <a:srgbClr val="4F81BD"/>
                          </a:solidFill>
                          <a:latin typeface="Cambria Math" panose="02040503050406030204" pitchFamily="18" charset="0"/>
                          <a:ea typeface="Cambria Math" panose="02040503050406030204" pitchFamily="18" charset="0"/>
                        </a:rPr>
                        <m:t>=</m:t>
                      </m:r>
                      <m:f>
                        <m:fPr>
                          <m:ctrlPr>
                            <a:rPr lang="id-ID" i="1">
                              <a:solidFill>
                                <a:srgbClr val="4F81BD"/>
                              </a:solidFill>
                              <a:latin typeface="Cambria Math" panose="02040503050406030204" pitchFamily="18" charset="0"/>
                              <a:ea typeface="Cambria Math" panose="02040503050406030204" pitchFamily="18" charset="0"/>
                            </a:rPr>
                          </m:ctrlPr>
                        </m:fPr>
                        <m:num>
                          <m:r>
                            <a:rPr lang="id-ID" i="1">
                              <a:solidFill>
                                <a:srgbClr val="4F81BD"/>
                              </a:solidFill>
                              <a:latin typeface="Cambria Math" panose="02040503050406030204" pitchFamily="18" charset="0"/>
                              <a:ea typeface="Cambria Math" panose="02040503050406030204" pitchFamily="18" charset="0"/>
                            </a:rPr>
                            <m:t>1</m:t>
                          </m:r>
                        </m:num>
                        <m:den>
                          <m:r>
                            <a:rPr lang="id-ID" i="1">
                              <a:solidFill>
                                <a:srgbClr val="4F81BD"/>
                              </a:solidFill>
                              <a:latin typeface="Cambria Math" panose="02040503050406030204" pitchFamily="18" charset="0"/>
                              <a:ea typeface="Cambria Math" panose="02040503050406030204" pitchFamily="18" charset="0"/>
                            </a:rPr>
                            <m:t>2</m:t>
                          </m:r>
                        </m:den>
                      </m:f>
                      <m:r>
                        <a:rPr lang="id-ID" i="1">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0,1 </m:t>
                      </m:r>
                      <m:r>
                        <m:rPr>
                          <m:sty m:val="p"/>
                        </m:rPr>
                        <a:rPr lang="id-ID" b="0" i="0" smtClean="0">
                          <a:solidFill>
                            <a:srgbClr val="4F81BD"/>
                          </a:solidFill>
                          <a:latin typeface="Cambria Math" panose="02040503050406030204" pitchFamily="18" charset="0"/>
                          <a:ea typeface="Cambria Math" panose="02040503050406030204" pitchFamily="18" charset="0"/>
                        </a:rPr>
                        <m:t>mm</m:t>
                      </m:r>
                      <m:r>
                        <a:rPr lang="id-ID" b="0" i="1" smtClean="0">
                          <a:solidFill>
                            <a:srgbClr val="4F81BD"/>
                          </a:solidFill>
                          <a:latin typeface="Cambria Math" panose="02040503050406030204" pitchFamily="18" charset="0"/>
                          <a:ea typeface="Cambria Math" panose="02040503050406030204" pitchFamily="18" charset="0"/>
                        </a:rPr>
                        <m:t>=0,05 </m:t>
                      </m:r>
                      <m:r>
                        <m:rPr>
                          <m:sty m:val="p"/>
                        </m:rPr>
                        <a:rPr lang="id-ID" b="0" i="0" smtClean="0">
                          <a:solidFill>
                            <a:srgbClr val="4F81BD"/>
                          </a:solidFill>
                          <a:latin typeface="Cambria Math" panose="02040503050406030204" pitchFamily="18" charset="0"/>
                          <a:ea typeface="Cambria Math" panose="02040503050406030204" pitchFamily="18" charset="0"/>
                        </a:rPr>
                        <m:t>mm</m:t>
                      </m:r>
                      <m:r>
                        <a:rPr lang="id-ID" b="0" i="1" smtClean="0">
                          <a:solidFill>
                            <a:srgbClr val="4F81BD"/>
                          </a:solidFill>
                          <a:latin typeface="Cambria Math" panose="02040503050406030204" pitchFamily="18" charset="0"/>
                          <a:ea typeface="Cambria Math" panose="02040503050406030204" pitchFamily="18" charset="0"/>
                        </a:rPr>
                        <m:t>=0,005 </m:t>
                      </m:r>
                      <m:r>
                        <m:rPr>
                          <m:sty m:val="p"/>
                        </m:rPr>
                        <a:rPr lang="id-ID" b="0" i="0" smtClean="0">
                          <a:solidFill>
                            <a:srgbClr val="4F81BD"/>
                          </a:solidFill>
                          <a:latin typeface="Cambria Math" panose="02040503050406030204" pitchFamily="18" charset="0"/>
                          <a:ea typeface="Cambria Math" panose="02040503050406030204" pitchFamily="18" charset="0"/>
                        </a:rPr>
                        <m:t>cm</m:t>
                      </m:r>
                    </m:oMath>
                  </m:oMathPara>
                </a14:m>
                <a:endParaRPr lang="en-ID" dirty="0">
                  <a:solidFill>
                    <a:srgbClr val="4F81BD"/>
                  </a:solidFill>
                </a:endParaRPr>
              </a:p>
            </p:txBody>
          </p:sp>
        </mc:Choice>
        <mc:Fallback xmlns="">
          <p:sp>
            <p:nvSpPr>
              <p:cNvPr id="11" name="TextBox 10">
                <a:extLst>
                  <a:ext uri="{FF2B5EF4-FFF2-40B4-BE49-F238E27FC236}">
                    <a16:creationId xmlns:a16="http://schemas.microsoft.com/office/drawing/2014/main" id="{AF532638-701B-C2EB-8AA6-D2CA248A0566}"/>
                  </a:ext>
                </a:extLst>
              </p:cNvPr>
              <p:cNvSpPr txBox="1">
                <a:spLocks noRot="1" noChangeAspect="1" noMove="1" noResize="1" noEditPoints="1" noAdjustHandles="1" noChangeArrowheads="1" noChangeShapeType="1" noTextEdit="1"/>
              </p:cNvSpPr>
              <p:nvPr/>
            </p:nvSpPr>
            <p:spPr>
              <a:xfrm>
                <a:off x="2339752" y="3681397"/>
                <a:ext cx="5410310" cy="518604"/>
              </a:xfrm>
              <a:prstGeom prst="rect">
                <a:avLst/>
              </a:prstGeom>
              <a:blipFill>
                <a:blip r:embed="rId5"/>
                <a:stretch>
                  <a:fillRect/>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367924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 dur="500"/>
                                        <p:tgtEl>
                                          <p:spTgt spid="1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1" dur="500"/>
                                        <p:tgtEl>
                                          <p:spTgt spid="2">
                                            <p:txEl>
                                              <p:pRg st="1" end="1"/>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656284"/>
            <a:ext cx="7704856" cy="1892826"/>
          </a:xfrm>
          <a:prstGeom prst="rect">
            <a:avLst/>
          </a:prstGeom>
          <a:noFill/>
        </p:spPr>
        <p:txBody>
          <a:bodyPr wrap="square" tIns="0" bIns="0">
            <a:spAutoFit/>
          </a:bodyPr>
          <a:lstStyle/>
          <a:p>
            <a:pPr marL="360363" indent="-274638">
              <a:spcAft>
                <a:spcPts val="600"/>
              </a:spcAft>
              <a:buFont typeface="+mj-lt"/>
              <a:buAutoNum type="arabicParenR" startAt="2"/>
            </a:pPr>
            <a:r>
              <a:rPr lang="en-US" i="1"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Mikrometer</a:t>
            </a:r>
            <a:r>
              <a:rPr lang="en-US"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 </a:t>
            </a:r>
            <a:r>
              <a:rPr lang="en-US" i="1"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sekrup</a:t>
            </a:r>
            <a:endParaRPr lang="id-ID" i="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marL="539750" indent="-179388">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rPr>
              <a:t>Mikrometer sekrup dapat digunakan untuk mengukur tebal selembar kertas atau diameter kawat tembaga yang sangat halus. </a:t>
            </a:r>
          </a:p>
          <a:p>
            <a:pPr marL="539750" indent="-179388">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rPr>
              <a:t>Skala nonius mikrometer sekrup terdiri atas 50 skala. </a:t>
            </a:r>
          </a:p>
          <a:p>
            <a:pPr marL="539750" indent="-179388">
              <a:spcAft>
                <a:spcPts val="600"/>
              </a:spcAft>
              <a:buFont typeface="Wingdings" panose="05000000000000000000" pitchFamily="2" charset="2"/>
              <a:buChar char="§"/>
            </a:pPr>
            <a:r>
              <a:rPr lang="id-ID" dirty="0">
                <a:solidFill>
                  <a:srgbClr val="4F81BD"/>
                </a:solidFill>
                <a:latin typeface="Calibri" panose="020F0502020204030204" pitchFamily="34" charset="0"/>
                <a:ea typeface="Calibri" panose="020F0502020204030204" pitchFamily="34" charset="0"/>
              </a:rPr>
              <a:t>Skala utama ditunjukkan oleh silinder pada lingkaran dalam, sedangkan skala nonius oleh selubung pada lingkaran luar.</a:t>
            </a:r>
            <a:endParaRPr lang="id-ID"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C3749C-C717-8C4A-B2F9-4E4CA52A4AF4}"/>
                  </a:ext>
                </a:extLst>
              </p:cNvPr>
              <p:cNvSpPr txBox="1"/>
              <p:nvPr/>
            </p:nvSpPr>
            <p:spPr>
              <a:xfrm>
                <a:off x="2483768" y="3709330"/>
                <a:ext cx="4353353" cy="518604"/>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i="1" smtClean="0">
                          <a:solidFill>
                            <a:srgbClr val="4F81BD"/>
                          </a:solidFill>
                          <a:latin typeface="Cambria Math" panose="02040503050406030204" pitchFamily="18" charset="0"/>
                          <a:ea typeface="Cambria Math" panose="02040503050406030204" pitchFamily="18" charset="0"/>
                        </a:rPr>
                        <m:t>∆</m:t>
                      </m:r>
                      <m:r>
                        <a:rPr lang="id-ID" i="1" smtClean="0">
                          <a:solidFill>
                            <a:srgbClr val="4F81BD"/>
                          </a:solidFill>
                          <a:latin typeface="Cambria Math" panose="02040503050406030204" pitchFamily="18" charset="0"/>
                          <a:ea typeface="Cambria Math" panose="02040503050406030204" pitchFamily="18" charset="0"/>
                        </a:rPr>
                        <m:t>𝑥</m:t>
                      </m:r>
                      <m:r>
                        <a:rPr lang="id-ID" i="1" smtClean="0">
                          <a:solidFill>
                            <a:srgbClr val="4F81BD"/>
                          </a:solidFill>
                          <a:latin typeface="Cambria Math" panose="02040503050406030204" pitchFamily="18" charset="0"/>
                          <a:ea typeface="Cambria Math" panose="02040503050406030204" pitchFamily="18" charset="0"/>
                        </a:rPr>
                        <m:t>=</m:t>
                      </m:r>
                      <m:f>
                        <m:fPr>
                          <m:ctrlPr>
                            <a:rPr lang="id-ID" i="1">
                              <a:solidFill>
                                <a:srgbClr val="4F81BD"/>
                              </a:solidFill>
                              <a:latin typeface="Cambria Math" panose="02040503050406030204" pitchFamily="18" charset="0"/>
                              <a:ea typeface="Cambria Math" panose="02040503050406030204" pitchFamily="18" charset="0"/>
                            </a:rPr>
                          </m:ctrlPr>
                        </m:fPr>
                        <m:num>
                          <m:r>
                            <a:rPr lang="id-ID" i="1">
                              <a:solidFill>
                                <a:srgbClr val="4F81BD"/>
                              </a:solidFill>
                              <a:latin typeface="Cambria Math" panose="02040503050406030204" pitchFamily="18" charset="0"/>
                              <a:ea typeface="Cambria Math" panose="02040503050406030204" pitchFamily="18" charset="0"/>
                            </a:rPr>
                            <m:t>1</m:t>
                          </m:r>
                        </m:num>
                        <m:den>
                          <m:r>
                            <a:rPr lang="id-ID" i="1">
                              <a:solidFill>
                                <a:srgbClr val="4F81BD"/>
                              </a:solidFill>
                              <a:latin typeface="Cambria Math" panose="02040503050406030204" pitchFamily="18" charset="0"/>
                              <a:ea typeface="Cambria Math" panose="02040503050406030204" pitchFamily="18" charset="0"/>
                            </a:rPr>
                            <m:t>2</m:t>
                          </m:r>
                        </m:den>
                      </m:f>
                      <m:r>
                        <a:rPr lang="id-ID" i="1">
                          <a:solidFill>
                            <a:srgbClr val="4F81BD"/>
                          </a:solidFill>
                          <a:latin typeface="Cambria Math" panose="02040503050406030204" pitchFamily="18" charset="0"/>
                          <a:ea typeface="Cambria Math" panose="02040503050406030204" pitchFamily="18" charset="0"/>
                        </a:rPr>
                        <m:t>×</m:t>
                      </m:r>
                      <m:r>
                        <a:rPr lang="id-ID" i="1">
                          <a:solidFill>
                            <a:srgbClr val="4F81BD"/>
                          </a:solidFill>
                          <a:latin typeface="Cambria Math" panose="02040503050406030204" pitchFamily="18" charset="0"/>
                          <a:ea typeface="Cambria Math" panose="02040503050406030204" pitchFamily="18" charset="0"/>
                        </a:rPr>
                        <m:t>𝑛𝑠𝑡</m:t>
                      </m:r>
                      <m:r>
                        <a:rPr lang="id-ID" b="0" i="1" smtClean="0">
                          <a:solidFill>
                            <a:srgbClr val="4F81BD"/>
                          </a:solidFill>
                          <a:latin typeface="Cambria Math" panose="02040503050406030204" pitchFamily="18" charset="0"/>
                          <a:ea typeface="Cambria Math" panose="02040503050406030204" pitchFamily="18" charset="0"/>
                        </a:rPr>
                        <m:t>=</m:t>
                      </m:r>
                      <m:f>
                        <m:fPr>
                          <m:ctrlPr>
                            <a:rPr lang="id-ID" i="1">
                              <a:solidFill>
                                <a:srgbClr val="4F81BD"/>
                              </a:solidFill>
                              <a:latin typeface="Cambria Math" panose="02040503050406030204" pitchFamily="18" charset="0"/>
                              <a:ea typeface="Cambria Math" panose="02040503050406030204" pitchFamily="18" charset="0"/>
                            </a:rPr>
                          </m:ctrlPr>
                        </m:fPr>
                        <m:num>
                          <m:r>
                            <a:rPr lang="id-ID" i="1">
                              <a:solidFill>
                                <a:srgbClr val="4F81BD"/>
                              </a:solidFill>
                              <a:latin typeface="Cambria Math" panose="02040503050406030204" pitchFamily="18" charset="0"/>
                              <a:ea typeface="Cambria Math" panose="02040503050406030204" pitchFamily="18" charset="0"/>
                            </a:rPr>
                            <m:t>1</m:t>
                          </m:r>
                        </m:num>
                        <m:den>
                          <m:r>
                            <a:rPr lang="id-ID" i="1">
                              <a:solidFill>
                                <a:srgbClr val="4F81BD"/>
                              </a:solidFill>
                              <a:latin typeface="Cambria Math" panose="02040503050406030204" pitchFamily="18" charset="0"/>
                              <a:ea typeface="Cambria Math" panose="02040503050406030204" pitchFamily="18" charset="0"/>
                            </a:rPr>
                            <m:t>2</m:t>
                          </m:r>
                        </m:den>
                      </m:f>
                      <m:r>
                        <a:rPr lang="id-ID" i="1">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0,01 </m:t>
                      </m:r>
                      <m:r>
                        <m:rPr>
                          <m:sty m:val="p"/>
                        </m:rPr>
                        <a:rPr lang="id-ID" b="0" i="0" smtClean="0">
                          <a:solidFill>
                            <a:srgbClr val="4F81BD"/>
                          </a:solidFill>
                          <a:latin typeface="Cambria Math" panose="02040503050406030204" pitchFamily="18" charset="0"/>
                          <a:ea typeface="Cambria Math" panose="02040503050406030204" pitchFamily="18" charset="0"/>
                        </a:rPr>
                        <m:t>mm</m:t>
                      </m:r>
                      <m:r>
                        <a:rPr lang="id-ID" b="0" i="1" smtClean="0">
                          <a:solidFill>
                            <a:srgbClr val="4F81BD"/>
                          </a:solidFill>
                          <a:latin typeface="Cambria Math" panose="02040503050406030204" pitchFamily="18" charset="0"/>
                          <a:ea typeface="Cambria Math" panose="02040503050406030204" pitchFamily="18" charset="0"/>
                        </a:rPr>
                        <m:t>=0,005 </m:t>
                      </m:r>
                      <m:r>
                        <m:rPr>
                          <m:sty m:val="p"/>
                        </m:rPr>
                        <a:rPr lang="id-ID" b="0" i="0" smtClean="0">
                          <a:solidFill>
                            <a:srgbClr val="4F81BD"/>
                          </a:solidFill>
                          <a:latin typeface="Cambria Math" panose="02040503050406030204" pitchFamily="18" charset="0"/>
                          <a:ea typeface="Cambria Math" panose="02040503050406030204" pitchFamily="18" charset="0"/>
                        </a:rPr>
                        <m:t>mm</m:t>
                      </m:r>
                    </m:oMath>
                  </m:oMathPara>
                </a14:m>
                <a:endParaRPr lang="en-ID" dirty="0">
                  <a:solidFill>
                    <a:srgbClr val="4F81BD"/>
                  </a:solidFill>
                </a:endParaRPr>
              </a:p>
            </p:txBody>
          </p:sp>
        </mc:Choice>
        <mc:Fallback xmlns="">
          <p:sp>
            <p:nvSpPr>
              <p:cNvPr id="8" name="TextBox 7">
                <a:extLst>
                  <a:ext uri="{FF2B5EF4-FFF2-40B4-BE49-F238E27FC236}">
                    <a16:creationId xmlns:a16="http://schemas.microsoft.com/office/drawing/2014/main" id="{51C3749C-C717-8C4A-B2F9-4E4CA52A4AF4}"/>
                  </a:ext>
                </a:extLst>
              </p:cNvPr>
              <p:cNvSpPr txBox="1">
                <a:spLocks noRot="1" noChangeAspect="1" noMove="1" noResize="1" noEditPoints="1" noAdjustHandles="1" noChangeArrowheads="1" noChangeShapeType="1" noTextEdit="1"/>
              </p:cNvSpPr>
              <p:nvPr/>
            </p:nvSpPr>
            <p:spPr>
              <a:xfrm>
                <a:off x="2483768" y="3709330"/>
                <a:ext cx="4353353" cy="518604"/>
              </a:xfrm>
              <a:prstGeom prst="rect">
                <a:avLst/>
              </a:prstGeom>
              <a:blipFill>
                <a:blip r:embed="rId4"/>
                <a:stretch>
                  <a:fillRect/>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26689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 dur="500"/>
                                        <p:tgtEl>
                                          <p:spTgt spid="18">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1" dur="500"/>
                                        <p:tgtEl>
                                          <p:spTgt spid="18">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15" dur="500"/>
                                        <p:tgtEl>
                                          <p:spTgt spid="18">
                                            <p:txEl>
                                              <p:pRg st="2" end="2"/>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19" dur="500"/>
                                        <p:tgtEl>
                                          <p:spTgt spid="18">
                                            <p:txEl>
                                              <p:pRg st="3" end="3"/>
                                            </p:txEl>
                                          </p:spTgt>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Tunggal</a:t>
            </a: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1277273"/>
          </a:xfrm>
          <a:prstGeom prst="rect">
            <a:avLst/>
          </a:prstGeom>
          <a:noFill/>
        </p:spPr>
        <p:txBody>
          <a:bodyPr wrap="square">
            <a:spAutoFit/>
          </a:bodyPr>
          <a:lstStyle/>
          <a:p>
            <a:pPr>
              <a:spcAft>
                <a:spcPts val="600"/>
              </a:spcAft>
            </a:pPr>
            <a:r>
              <a:rPr lang="en-US"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b</a:t>
            </a: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 Pengukuran tunggal </a:t>
            </a:r>
            <a:r>
              <a:rPr lang="en-US" b="1" i="1" dirty="0" err="1">
                <a:solidFill>
                  <a:srgbClr val="4F81BD"/>
                </a:solidFill>
                <a:latin typeface="Calibri" panose="020F0502020204030204" pitchFamily="34" charset="0"/>
                <a:ea typeface="Calibri" panose="020F0502020204030204" pitchFamily="34" charset="0"/>
                <a:cs typeface="Times New Roman" panose="02020603050405020304" pitchFamily="18" charset="0"/>
              </a:rPr>
              <a:t>dengan</a:t>
            </a:r>
            <a:r>
              <a:rPr lang="id-ID"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 skala </a:t>
            </a:r>
            <a:r>
              <a:rPr lang="en-US" b="1" i="1" dirty="0">
                <a:solidFill>
                  <a:srgbClr val="4F81BD"/>
                </a:solidFill>
                <a:latin typeface="Calibri" panose="020F0502020204030204" pitchFamily="34" charset="0"/>
                <a:ea typeface="Calibri" panose="020F0502020204030204" pitchFamily="34" charset="0"/>
                <a:cs typeface="Times New Roman" panose="02020603050405020304" pitchFamily="18" charset="0"/>
              </a:rPr>
              <a:t>digital</a:t>
            </a:r>
            <a:endParaRPr lang="en-ID" b="1" i="1" dirty="0">
              <a:solidFill>
                <a:srgbClr val="4F81BD"/>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600"/>
              </a:spcAft>
              <a:buFont typeface="Wingdings" panose="05000000000000000000" pitchFamily="2" charset="2"/>
              <a:buChar char="§"/>
            </a:pPr>
            <a:r>
              <a:rPr lang="sv-SE" dirty="0">
                <a:solidFill>
                  <a:srgbClr val="4F81BD"/>
                </a:solidFill>
                <a:latin typeface="Calibri" panose="020F0502020204030204" pitchFamily="34" charset="0"/>
                <a:ea typeface="Calibri" panose="020F0502020204030204" pitchFamily="34" charset="0"/>
              </a:rPr>
              <a:t>Pengukuran tunggal menggunakan alat berskala digital dilakukan satu kali dengan nilai ketidakpastian diambil sama dengan nilal skala terkecil alat yang dipakai.</a:t>
            </a:r>
            <a:endParaRPr lang="en-ID" dirty="0">
              <a:solidFill>
                <a:srgbClr val="4F81BD"/>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53216F-C92C-F456-76F6-DD91810467CD}"/>
                  </a:ext>
                </a:extLst>
              </p:cNvPr>
              <p:cNvSpPr txBox="1"/>
              <p:nvPr/>
            </p:nvSpPr>
            <p:spPr>
              <a:xfrm>
                <a:off x="1475656" y="3199513"/>
                <a:ext cx="3708412" cy="1200329"/>
              </a:xfrm>
              <a:prstGeom prst="rect">
                <a:avLst/>
              </a:prstGeom>
              <a:noFill/>
            </p:spPr>
            <p:txBody>
              <a:bodyPr wrap="square">
                <a:spAutoFit/>
              </a:bodyPr>
              <a:lstStyle/>
              <a:p>
                <a:r>
                  <a:rPr lang="id-ID" dirty="0">
                    <a:solidFill>
                      <a:srgbClr val="4F81BD"/>
                    </a:solidFill>
                  </a:rPr>
                  <a:t>dengan </a:t>
                </a:r>
              </a:p>
              <a:p>
                <a14:m>
                  <m:oMath xmlns:m="http://schemas.openxmlformats.org/officeDocument/2006/math">
                    <m:r>
                      <a:rPr lang="id-ID"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𝑥</m:t>
                    </m:r>
                  </m:oMath>
                </a14:m>
                <a:r>
                  <a:rPr lang="id-ID" dirty="0">
                    <a:solidFill>
                      <a:srgbClr val="4F81BD"/>
                    </a:solidFill>
                    <a:latin typeface="Calibri" panose="020F0502020204030204" pitchFamily="34" charset="0"/>
                  </a:rPr>
                  <a:t> = ketidakpastian pada pengukuran, dan</a:t>
                </a:r>
              </a:p>
              <a:p>
                <a14:m>
                  <m:oMath xmlns:m="http://schemas.openxmlformats.org/officeDocument/2006/math">
                    <m:r>
                      <a:rPr lang="id-ID" b="0" i="1" smtClean="0">
                        <a:solidFill>
                          <a:srgbClr val="4F81BD"/>
                        </a:solidFill>
                        <a:latin typeface="Cambria Math" panose="02040503050406030204" pitchFamily="18" charset="0"/>
                      </a:rPr>
                      <m:t>𝑛𝑠𝑡</m:t>
                    </m:r>
                  </m:oMath>
                </a14:m>
                <a:r>
                  <a:rPr lang="id-ID" dirty="0">
                    <a:solidFill>
                      <a:srgbClr val="4F81BD"/>
                    </a:solidFill>
                  </a:rPr>
                  <a:t> = nilai skala terkecil</a:t>
                </a:r>
                <a:endParaRPr lang="id-ID" dirty="0">
                  <a:solidFill>
                    <a:srgbClr val="4F81BD"/>
                  </a:solidFill>
                  <a:latin typeface="Calibri" panose="020F0502020204030204" pitchFamily="34" charset="0"/>
                </a:endParaRPr>
              </a:p>
            </p:txBody>
          </p:sp>
        </mc:Choice>
        <mc:Fallback xmlns="">
          <p:sp>
            <p:nvSpPr>
              <p:cNvPr id="8" name="TextBox 7">
                <a:extLst>
                  <a:ext uri="{FF2B5EF4-FFF2-40B4-BE49-F238E27FC236}">
                    <a16:creationId xmlns:a16="http://schemas.microsoft.com/office/drawing/2014/main" id="{D553216F-C92C-F456-76F6-DD91810467CD}"/>
                  </a:ext>
                </a:extLst>
              </p:cNvPr>
              <p:cNvSpPr txBox="1">
                <a:spLocks noRot="1" noChangeAspect="1" noMove="1" noResize="1" noEditPoints="1" noAdjustHandles="1" noChangeArrowheads="1" noChangeShapeType="1" noTextEdit="1"/>
              </p:cNvSpPr>
              <p:nvPr/>
            </p:nvSpPr>
            <p:spPr>
              <a:xfrm>
                <a:off x="1475656" y="3199513"/>
                <a:ext cx="3708412" cy="1200329"/>
              </a:xfrm>
              <a:prstGeom prst="rect">
                <a:avLst/>
              </a:prstGeom>
              <a:blipFill>
                <a:blip r:embed="rId4"/>
                <a:stretch>
                  <a:fillRect l="-1316" t="-3046"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EA1377-9BB1-9011-313F-7B2EFED7DE7A}"/>
                  </a:ext>
                </a:extLst>
              </p:cNvPr>
              <p:cNvSpPr txBox="1"/>
              <p:nvPr/>
            </p:nvSpPr>
            <p:spPr>
              <a:xfrm>
                <a:off x="3539929" y="2800035"/>
                <a:ext cx="1916778" cy="276999"/>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d-ID" b="0" i="1" smtClean="0">
                          <a:solidFill>
                            <a:srgbClr val="4F81BD"/>
                          </a:solidFill>
                          <a:latin typeface="Cambria Math" panose="02040503050406030204" pitchFamily="18" charset="0"/>
                          <a:ea typeface="Cambria Math" panose="02040503050406030204" pitchFamily="18" charset="0"/>
                        </a:rPr>
                        <m:t>∆</m:t>
                      </m:r>
                      <m:r>
                        <a:rPr lang="id-ID" b="0" i="1" smtClean="0">
                          <a:solidFill>
                            <a:srgbClr val="4F81BD"/>
                          </a:solidFill>
                          <a:latin typeface="Cambria Math" panose="02040503050406030204" pitchFamily="18" charset="0"/>
                          <a:ea typeface="Cambria Math" panose="02040503050406030204" pitchFamily="18" charset="0"/>
                        </a:rPr>
                        <m:t>𝑥</m:t>
                      </m:r>
                      <m:r>
                        <a:rPr lang="id-ID" b="0" i="1" smtClean="0">
                          <a:solidFill>
                            <a:srgbClr val="4F81BD"/>
                          </a:solidFill>
                          <a:latin typeface="Cambria Math" panose="02040503050406030204" pitchFamily="18" charset="0"/>
                          <a:ea typeface="Cambria Math" panose="02040503050406030204" pitchFamily="18" charset="0"/>
                        </a:rPr>
                        <m:t>=1±</m:t>
                      </m:r>
                      <m:r>
                        <a:rPr lang="id-ID" b="0" i="1" smtClean="0">
                          <a:solidFill>
                            <a:srgbClr val="4F81BD"/>
                          </a:solidFill>
                          <a:latin typeface="Cambria Math" panose="02040503050406030204" pitchFamily="18" charset="0"/>
                          <a:ea typeface="Cambria Math" panose="02040503050406030204" pitchFamily="18" charset="0"/>
                        </a:rPr>
                        <m:t>𝑛𝑠𝑡</m:t>
                      </m:r>
                    </m:oMath>
                  </m:oMathPara>
                </a14:m>
                <a:endParaRPr lang="en-ID" dirty="0">
                  <a:solidFill>
                    <a:srgbClr val="4F81BD"/>
                  </a:solidFill>
                </a:endParaRPr>
              </a:p>
            </p:txBody>
          </p:sp>
        </mc:Choice>
        <mc:Fallback xmlns="">
          <p:sp>
            <p:nvSpPr>
              <p:cNvPr id="9" name="TextBox 8">
                <a:extLst>
                  <a:ext uri="{FF2B5EF4-FFF2-40B4-BE49-F238E27FC236}">
                    <a16:creationId xmlns:a16="http://schemas.microsoft.com/office/drawing/2014/main" id="{25EA1377-9BB1-9011-313F-7B2EFED7DE7A}"/>
                  </a:ext>
                </a:extLst>
              </p:cNvPr>
              <p:cNvSpPr txBox="1">
                <a:spLocks noRot="1" noChangeAspect="1" noMove="1" noResize="1" noEditPoints="1" noAdjustHandles="1" noChangeArrowheads="1" noChangeShapeType="1" noTextEdit="1"/>
              </p:cNvSpPr>
              <p:nvPr/>
            </p:nvSpPr>
            <p:spPr>
              <a:xfrm>
                <a:off x="3539929" y="2800035"/>
                <a:ext cx="1916778" cy="276999"/>
              </a:xfrm>
              <a:prstGeom prst="rect">
                <a:avLst/>
              </a:prstGeom>
              <a:blipFill>
                <a:blip r:embed="rId5"/>
                <a:stretch>
                  <a:fillRect b="-10000"/>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38550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 dur="500"/>
                                        <p:tgtEl>
                                          <p:spTgt spid="18">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1" dur="500"/>
                                        <p:tgtEl>
                                          <p:spTgt spid="18">
                                            <p:txEl>
                                              <p:pRg st="1" end="1"/>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1" dur="500"/>
                                        <p:tgtEl>
                                          <p:spTgt spid="8">
                                            <p:txEl>
                                              <p:pRg st="0" end="0"/>
                                            </p:txEl>
                                          </p:spTgt>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randombar(horizontal)">
                                      <p:cBhvr>
                                        <p:cTn id="25" dur="500"/>
                                        <p:tgtEl>
                                          <p:spTgt spid="8">
                                            <p:txEl>
                                              <p:pRg st="1" end="1"/>
                                            </p:txEl>
                                          </p:spTgt>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Berulang</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1908215"/>
          </a:xfrm>
          <a:prstGeom prst="rect">
            <a:avLst/>
          </a:prstGeom>
          <a:noFill/>
        </p:spPr>
        <p:txBody>
          <a:bodyPr wrap="square">
            <a:spAutoFit/>
          </a:bodyPr>
          <a:lstStyle/>
          <a:p>
            <a:pPr marL="285750" indent="-285750">
              <a:spcAft>
                <a:spcPts val="600"/>
              </a:spcAft>
              <a:buFont typeface="Wingdings" panose="05000000000000000000" pitchFamily="2" charset="2"/>
              <a:buChar char="ü"/>
            </a:pPr>
            <a:r>
              <a:rPr lang="id-ID" dirty="0">
                <a:solidFill>
                  <a:srgbClr val="4F81BD"/>
                </a:solidFill>
              </a:rPr>
              <a:t>Pengukuran berulang akan memperoleh hasil yang lebih baik atau mendekati nilai yang sebenarnya sehingga lebih akurat. Semakin banyak suatu nilai dihasilkan dalam pengukuran berulang, semakin hasilnya mendekati nilai yang sebenarnya. </a:t>
            </a:r>
            <a:endParaRPr lang="en-US" dirty="0">
              <a:solidFill>
                <a:srgbClr val="4F81BD"/>
              </a:solidFill>
            </a:endParaRPr>
          </a:p>
          <a:p>
            <a:pPr marL="285750" indent="-285750">
              <a:spcAft>
                <a:spcPts val="600"/>
              </a:spcAft>
              <a:buFont typeface="Wingdings" panose="05000000000000000000" pitchFamily="2" charset="2"/>
              <a:buChar char="ü"/>
            </a:pPr>
            <a:r>
              <a:rPr lang="id-ID" dirty="0">
                <a:solidFill>
                  <a:srgbClr val="4F81BD"/>
                </a:solidFill>
              </a:rPr>
              <a:t>Nilai rata-rata hasil pengukuran dapat dirumuskan </a:t>
            </a:r>
            <a:r>
              <a:rPr lang="en-US" dirty="0" err="1">
                <a:solidFill>
                  <a:srgbClr val="4F81BD"/>
                </a:solidFill>
              </a:rPr>
              <a:t>seperti</a:t>
            </a:r>
            <a:r>
              <a:rPr lang="en-US" dirty="0">
                <a:solidFill>
                  <a:srgbClr val="4F81BD"/>
                </a:solidFill>
              </a:rPr>
              <a:t> </a:t>
            </a:r>
            <a:r>
              <a:rPr lang="en-US" dirty="0" err="1">
                <a:solidFill>
                  <a:srgbClr val="4F81BD"/>
                </a:solidFill>
              </a:rPr>
              <a:t>berikut</a:t>
            </a:r>
            <a:r>
              <a:rPr lang="en-US" dirty="0">
                <a:solidFill>
                  <a:srgbClr val="4F81BD"/>
                </a:solidFill>
              </a:rPr>
              <a:t>. </a:t>
            </a:r>
            <a:endParaRPr lang="en-ID" dirty="0">
              <a:solidFill>
                <a:srgbClr val="4F81BD"/>
              </a:solidFill>
            </a:endParaRPr>
          </a:p>
          <a:p>
            <a:pPr marL="285750" indent="-285750">
              <a:spcAft>
                <a:spcPts val="600"/>
              </a:spcAft>
              <a:buFont typeface="Wingdings" panose="05000000000000000000" pitchFamily="2" charset="2"/>
              <a:buChar char="ü"/>
            </a:pPr>
            <a:endParaRPr lang="id-ID" dirty="0">
              <a:solidFill>
                <a:srgbClr val="4F81BD"/>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AB981D-A2F2-8E6C-B6DF-EB779675565C}"/>
                  </a:ext>
                </a:extLst>
              </p:cNvPr>
              <p:cNvSpPr txBox="1"/>
              <p:nvPr/>
            </p:nvSpPr>
            <p:spPr>
              <a:xfrm>
                <a:off x="1780535" y="3306228"/>
                <a:ext cx="3240360" cy="531940"/>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lgn="ctr"/>
                <a14:m>
                  <m:oMath xmlns:m="http://schemas.openxmlformats.org/officeDocument/2006/math">
                    <m:acc>
                      <m:accPr>
                        <m:chr m:val="̅"/>
                        <m:ctrlPr>
                          <a:rPr lang="id-ID" sz="2400" b="0" i="1" smtClean="0">
                            <a:solidFill>
                              <a:srgbClr val="4F81BD"/>
                            </a:solidFill>
                            <a:latin typeface="Cambria Math" panose="02040503050406030204" pitchFamily="18" charset="0"/>
                            <a:ea typeface="Cambria Math" panose="02040503050406030204" pitchFamily="18" charset="0"/>
                          </a:rPr>
                        </m:ctrlPr>
                      </m:accPr>
                      <m:e>
                        <m:r>
                          <a:rPr lang="id-ID" sz="2400" b="0" i="1" smtClean="0">
                            <a:solidFill>
                              <a:srgbClr val="4F81BD"/>
                            </a:solidFill>
                            <a:latin typeface="Cambria Math" panose="02040503050406030204" pitchFamily="18" charset="0"/>
                            <a:ea typeface="Cambria Math" panose="02040503050406030204" pitchFamily="18" charset="0"/>
                          </a:rPr>
                          <m:t>𝑥</m:t>
                        </m:r>
                      </m:e>
                    </m:acc>
                    <m:r>
                      <a:rPr lang="id-ID" sz="2400" b="0" i="1" smtClean="0">
                        <a:solidFill>
                          <a:srgbClr val="4F81BD"/>
                        </a:solidFill>
                        <a:latin typeface="Cambria Math" panose="02040503050406030204" pitchFamily="18" charset="0"/>
                        <a:ea typeface="Cambria Math" panose="02040503050406030204" pitchFamily="18" charset="0"/>
                      </a:rPr>
                      <m:t>=</m:t>
                    </m:r>
                    <m:f>
                      <m:fPr>
                        <m:ctrlPr>
                          <a:rPr lang="id-ID" sz="2400" b="0" i="1" smtClean="0">
                            <a:solidFill>
                              <a:srgbClr val="4F81BD"/>
                            </a:solidFill>
                            <a:latin typeface="Cambria Math" panose="02040503050406030204" pitchFamily="18" charset="0"/>
                            <a:ea typeface="Cambria Math" panose="02040503050406030204" pitchFamily="18" charset="0"/>
                          </a:rPr>
                        </m:ctrlPr>
                      </m:fPr>
                      <m:num>
                        <m:sSub>
                          <m:sSubPr>
                            <m:ctrlPr>
                              <a:rPr lang="id-ID" sz="2400" b="0" i="1" smtClean="0">
                                <a:solidFill>
                                  <a:srgbClr val="4F81BD"/>
                                </a:solidFill>
                                <a:latin typeface="Cambria Math" panose="02040503050406030204" pitchFamily="18" charset="0"/>
                                <a:ea typeface="Cambria Math" panose="02040503050406030204" pitchFamily="18" charset="0"/>
                              </a:rPr>
                            </m:ctrlPr>
                          </m:sSubPr>
                          <m:e>
                            <m:r>
                              <a:rPr lang="id-ID" sz="2400" b="0" i="1" smtClean="0">
                                <a:solidFill>
                                  <a:srgbClr val="4F81BD"/>
                                </a:solidFill>
                                <a:latin typeface="Cambria Math" panose="02040503050406030204" pitchFamily="18" charset="0"/>
                                <a:ea typeface="Cambria Math" panose="02040503050406030204" pitchFamily="18" charset="0"/>
                              </a:rPr>
                              <m:t>𝑥</m:t>
                            </m:r>
                          </m:e>
                          <m:sub>
                            <m:r>
                              <a:rPr lang="id-ID" sz="2400" b="0" i="1" smtClean="0">
                                <a:solidFill>
                                  <a:srgbClr val="4F81BD"/>
                                </a:solidFill>
                                <a:latin typeface="Cambria Math" panose="02040503050406030204" pitchFamily="18" charset="0"/>
                                <a:ea typeface="Cambria Math" panose="02040503050406030204" pitchFamily="18" charset="0"/>
                              </a:rPr>
                              <m:t>1</m:t>
                            </m:r>
                          </m:sub>
                        </m:sSub>
                        <m:r>
                          <a:rPr lang="id-ID" sz="2400" b="0" i="1" smtClean="0">
                            <a:solidFill>
                              <a:srgbClr val="4F81BD"/>
                            </a:solidFill>
                            <a:latin typeface="Cambria Math" panose="02040503050406030204" pitchFamily="18" charset="0"/>
                            <a:ea typeface="Cambria Math" panose="02040503050406030204" pitchFamily="18" charset="0"/>
                          </a:rPr>
                          <m:t>+</m:t>
                        </m:r>
                        <m:sSub>
                          <m:sSubPr>
                            <m:ctrlPr>
                              <a:rPr lang="id-ID" sz="2400" i="1">
                                <a:solidFill>
                                  <a:srgbClr val="4F81BD"/>
                                </a:solidFill>
                                <a:latin typeface="Cambria Math" panose="02040503050406030204" pitchFamily="18" charset="0"/>
                                <a:ea typeface="Cambria Math" panose="02040503050406030204" pitchFamily="18" charset="0"/>
                              </a:rPr>
                            </m:ctrlPr>
                          </m:sSubPr>
                          <m:e>
                            <m:r>
                              <a:rPr lang="id-ID" sz="2400" i="1">
                                <a:solidFill>
                                  <a:srgbClr val="4F81BD"/>
                                </a:solidFill>
                                <a:latin typeface="Cambria Math" panose="02040503050406030204" pitchFamily="18" charset="0"/>
                                <a:ea typeface="Cambria Math" panose="02040503050406030204" pitchFamily="18" charset="0"/>
                              </a:rPr>
                              <m:t>𝑥</m:t>
                            </m:r>
                          </m:e>
                          <m:sub>
                            <m:r>
                              <a:rPr lang="id-ID" sz="2400" b="0" i="1" smtClean="0">
                                <a:solidFill>
                                  <a:srgbClr val="4F81BD"/>
                                </a:solidFill>
                                <a:latin typeface="Cambria Math" panose="02040503050406030204" pitchFamily="18" charset="0"/>
                                <a:ea typeface="Cambria Math" panose="02040503050406030204" pitchFamily="18" charset="0"/>
                              </a:rPr>
                              <m:t>2</m:t>
                            </m:r>
                          </m:sub>
                        </m:sSub>
                        <m:r>
                          <a:rPr lang="id-ID" sz="2400" b="0" i="1" smtClean="0">
                            <a:solidFill>
                              <a:srgbClr val="4F81BD"/>
                            </a:solidFill>
                            <a:latin typeface="Cambria Math" panose="02040503050406030204" pitchFamily="18" charset="0"/>
                            <a:ea typeface="Cambria Math" panose="02040503050406030204" pitchFamily="18" charset="0"/>
                          </a:rPr>
                          <m:t>+…</m:t>
                        </m:r>
                        <m:sSub>
                          <m:sSubPr>
                            <m:ctrlPr>
                              <a:rPr lang="id-ID" sz="2400" i="1">
                                <a:solidFill>
                                  <a:srgbClr val="4F81BD"/>
                                </a:solidFill>
                                <a:latin typeface="Cambria Math" panose="02040503050406030204" pitchFamily="18" charset="0"/>
                                <a:ea typeface="Cambria Math" panose="02040503050406030204" pitchFamily="18" charset="0"/>
                              </a:rPr>
                            </m:ctrlPr>
                          </m:sSubPr>
                          <m:e>
                            <m:r>
                              <a:rPr lang="id-ID" sz="2400" b="0" i="1" smtClean="0">
                                <a:solidFill>
                                  <a:srgbClr val="4F81BD"/>
                                </a:solidFill>
                                <a:latin typeface="Cambria Math" panose="02040503050406030204" pitchFamily="18" charset="0"/>
                                <a:ea typeface="Cambria Math" panose="02040503050406030204" pitchFamily="18" charset="0"/>
                              </a:rPr>
                              <m:t>+</m:t>
                            </m:r>
                            <m:r>
                              <a:rPr lang="id-ID" sz="2400" i="1">
                                <a:solidFill>
                                  <a:srgbClr val="4F81BD"/>
                                </a:solidFill>
                                <a:latin typeface="Cambria Math" panose="02040503050406030204" pitchFamily="18" charset="0"/>
                                <a:ea typeface="Cambria Math" panose="02040503050406030204" pitchFamily="18" charset="0"/>
                              </a:rPr>
                              <m:t>𝑥</m:t>
                            </m:r>
                          </m:e>
                          <m:sub>
                            <m:r>
                              <a:rPr lang="id-ID" sz="2400" b="0" i="1" smtClean="0">
                                <a:solidFill>
                                  <a:srgbClr val="4F81BD"/>
                                </a:solidFill>
                                <a:latin typeface="Cambria Math" panose="02040503050406030204" pitchFamily="18" charset="0"/>
                                <a:ea typeface="Cambria Math" panose="02040503050406030204" pitchFamily="18" charset="0"/>
                              </a:rPr>
                              <m:t>𝑛</m:t>
                            </m:r>
                          </m:sub>
                        </m:sSub>
                      </m:num>
                      <m:den>
                        <m:r>
                          <a:rPr lang="id-ID" sz="2400" b="0" i="1" smtClean="0">
                            <a:solidFill>
                              <a:srgbClr val="4F81BD"/>
                            </a:solidFill>
                            <a:latin typeface="Cambria Math" panose="02040503050406030204" pitchFamily="18" charset="0"/>
                            <a:ea typeface="Cambria Math" panose="02040503050406030204" pitchFamily="18" charset="0"/>
                          </a:rPr>
                          <m:t>𝑛</m:t>
                        </m:r>
                      </m:den>
                    </m:f>
                    <m:r>
                      <a:rPr lang="id-ID" sz="2400" b="0" i="1" smtClean="0">
                        <a:solidFill>
                          <a:srgbClr val="4F81BD"/>
                        </a:solidFill>
                        <a:latin typeface="Cambria Math" panose="02040503050406030204" pitchFamily="18" charset="0"/>
                        <a:ea typeface="Cambria Math" panose="02040503050406030204" pitchFamily="18" charset="0"/>
                      </a:rPr>
                      <m:t>=</m:t>
                    </m:r>
                    <m:f>
                      <m:fPr>
                        <m:ctrlPr>
                          <a:rPr lang="id-ID" sz="2400" b="0" i="1" smtClean="0">
                            <a:solidFill>
                              <a:srgbClr val="4F81BD"/>
                            </a:solidFill>
                            <a:latin typeface="Cambria Math" panose="02040503050406030204" pitchFamily="18" charset="0"/>
                            <a:ea typeface="Cambria Math" panose="02040503050406030204" pitchFamily="18" charset="0"/>
                          </a:rPr>
                        </m:ctrlPr>
                      </m:fPr>
                      <m:num>
                        <m:r>
                          <m:rPr>
                            <m:sty m:val="p"/>
                          </m:rPr>
                          <a:rPr lang="el-GR" sz="2400" b="0" i="1" smtClean="0">
                            <a:solidFill>
                              <a:srgbClr val="4F81BD"/>
                            </a:solidFill>
                            <a:latin typeface="Cambria Math" panose="02040503050406030204" pitchFamily="18" charset="0"/>
                            <a:ea typeface="Cambria Math" panose="02040503050406030204" pitchFamily="18" charset="0"/>
                          </a:rPr>
                          <m:t>Σ</m:t>
                        </m:r>
                        <m:sSub>
                          <m:sSubPr>
                            <m:ctrlPr>
                              <a:rPr lang="el-GR" sz="2400" b="0" i="1" smtClean="0">
                                <a:solidFill>
                                  <a:srgbClr val="4F81BD"/>
                                </a:solidFill>
                                <a:latin typeface="Cambria Math" panose="02040503050406030204" pitchFamily="18" charset="0"/>
                                <a:ea typeface="Cambria Math" panose="02040503050406030204" pitchFamily="18" charset="0"/>
                              </a:rPr>
                            </m:ctrlPr>
                          </m:sSubPr>
                          <m:e>
                            <m:r>
                              <a:rPr lang="id-ID" sz="2400" b="0" i="1" smtClean="0">
                                <a:solidFill>
                                  <a:srgbClr val="4F81BD"/>
                                </a:solidFill>
                                <a:latin typeface="Cambria Math" panose="02040503050406030204" pitchFamily="18" charset="0"/>
                                <a:ea typeface="Cambria Math" panose="02040503050406030204" pitchFamily="18" charset="0"/>
                              </a:rPr>
                              <m:t>𝑥</m:t>
                            </m:r>
                          </m:e>
                          <m:sub>
                            <m:r>
                              <a:rPr lang="id-ID" sz="2400" b="0" i="1" smtClean="0">
                                <a:solidFill>
                                  <a:srgbClr val="4F81BD"/>
                                </a:solidFill>
                                <a:latin typeface="Cambria Math" panose="02040503050406030204" pitchFamily="18" charset="0"/>
                                <a:ea typeface="Cambria Math" panose="02040503050406030204" pitchFamily="18" charset="0"/>
                              </a:rPr>
                              <m:t>𝑖</m:t>
                            </m:r>
                          </m:sub>
                        </m:sSub>
                      </m:num>
                      <m:den>
                        <m:r>
                          <a:rPr lang="id-ID" sz="2400" b="0" i="1" smtClean="0">
                            <a:solidFill>
                              <a:srgbClr val="4F81BD"/>
                            </a:solidFill>
                            <a:latin typeface="Cambria Math" panose="02040503050406030204" pitchFamily="18" charset="0"/>
                            <a:ea typeface="Cambria Math" panose="02040503050406030204" pitchFamily="18" charset="0"/>
                          </a:rPr>
                          <m:t>𝑛</m:t>
                        </m:r>
                      </m:den>
                    </m:f>
                  </m:oMath>
                </a14:m>
                <a:r>
                  <a:rPr lang="id-ID" sz="2400" dirty="0">
                    <a:solidFill>
                      <a:srgbClr val="4F81BD"/>
                    </a:solidFill>
                  </a:rPr>
                  <a:t> </a:t>
                </a:r>
                <a:endParaRPr lang="en-ID" sz="2400" dirty="0">
                  <a:solidFill>
                    <a:srgbClr val="4F81BD"/>
                  </a:solidFill>
                </a:endParaRPr>
              </a:p>
            </p:txBody>
          </p:sp>
        </mc:Choice>
        <mc:Fallback xmlns="">
          <p:sp>
            <p:nvSpPr>
              <p:cNvPr id="10" name="TextBox 9">
                <a:extLst>
                  <a:ext uri="{FF2B5EF4-FFF2-40B4-BE49-F238E27FC236}">
                    <a16:creationId xmlns:a16="http://schemas.microsoft.com/office/drawing/2014/main" id="{48AB981D-A2F2-8E6C-B6DF-EB779675565C}"/>
                  </a:ext>
                </a:extLst>
              </p:cNvPr>
              <p:cNvSpPr txBox="1">
                <a:spLocks noRot="1" noChangeAspect="1" noMove="1" noResize="1" noEditPoints="1" noAdjustHandles="1" noChangeArrowheads="1" noChangeShapeType="1" noTextEdit="1"/>
              </p:cNvSpPr>
              <p:nvPr/>
            </p:nvSpPr>
            <p:spPr>
              <a:xfrm>
                <a:off x="1780535" y="3306228"/>
                <a:ext cx="3240360" cy="531940"/>
              </a:xfrm>
              <a:prstGeom prst="rect">
                <a:avLst/>
              </a:prstGeom>
              <a:blipFill>
                <a:blip r:embed="rId4"/>
                <a:stretch>
                  <a:fillRect/>
                </a:stretch>
              </a:blipFill>
              <a:ln>
                <a:solidFill>
                  <a:srgbClr val="E589A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B827AF-DA02-CCD6-B46E-C1A1D87D5667}"/>
                  </a:ext>
                </a:extLst>
              </p:cNvPr>
              <p:cNvSpPr txBox="1"/>
              <p:nvPr/>
            </p:nvSpPr>
            <p:spPr>
              <a:xfrm>
                <a:off x="5448927" y="3180174"/>
                <a:ext cx="3091693" cy="954107"/>
              </a:xfrm>
              <a:prstGeom prst="rect">
                <a:avLst/>
              </a:prstGeom>
              <a:noFill/>
            </p:spPr>
            <p:txBody>
              <a:bodyPr wrap="square">
                <a:spAutoFit/>
              </a:bodyPr>
              <a:lstStyle/>
              <a:p>
                <a:r>
                  <a:rPr lang="id-ID" sz="1400" dirty="0">
                    <a:solidFill>
                      <a:srgbClr val="4F81BD"/>
                    </a:solidFill>
                  </a:rPr>
                  <a:t>dengan </a:t>
                </a:r>
              </a:p>
              <a:p>
                <a14:m>
                  <m:oMath xmlns:m="http://schemas.openxmlformats.org/officeDocument/2006/math">
                    <m:r>
                      <a:rPr lang="id-ID" sz="1400" b="0" i="1" smtClean="0">
                        <a:solidFill>
                          <a:srgbClr val="4F81BD"/>
                        </a:solidFill>
                        <a:latin typeface="Cambria Math" panose="02040503050406030204" pitchFamily="18" charset="0"/>
                      </a:rPr>
                      <m:t>𝑖</m:t>
                    </m:r>
                  </m:oMath>
                </a14:m>
                <a:r>
                  <a:rPr lang="id-ID" sz="1400" dirty="0">
                    <a:solidFill>
                      <a:srgbClr val="4F81BD"/>
                    </a:solidFill>
                    <a:latin typeface="Calibri" panose="020F0502020204030204" pitchFamily="34" charset="0"/>
                  </a:rPr>
                  <a:t> = 1, 2, 3, ...., </a:t>
                </a:r>
                <a:r>
                  <a:rPr lang="id-ID" sz="1400" i="1" dirty="0">
                    <a:solidFill>
                      <a:srgbClr val="4F81BD"/>
                    </a:solidFill>
                    <a:latin typeface="Calibri" panose="020F0502020204030204" pitchFamily="34" charset="0"/>
                  </a:rPr>
                  <a:t>n,</a:t>
                </a:r>
              </a:p>
              <a:p>
                <a14:m>
                  <m:oMath xmlns:m="http://schemas.openxmlformats.org/officeDocument/2006/math">
                    <m:acc>
                      <m:accPr>
                        <m:chr m:val="̅"/>
                        <m:ctrlPr>
                          <a:rPr lang="id-ID" sz="1400" i="1">
                            <a:solidFill>
                              <a:srgbClr val="4F81BD"/>
                            </a:solidFill>
                            <a:latin typeface="Cambria Math" panose="02040503050406030204" pitchFamily="18" charset="0"/>
                            <a:ea typeface="Cambria Math" panose="02040503050406030204" pitchFamily="18" charset="0"/>
                          </a:rPr>
                        </m:ctrlPr>
                      </m:accPr>
                      <m:e>
                        <m:r>
                          <a:rPr lang="id-ID" sz="1400" i="1">
                            <a:solidFill>
                              <a:srgbClr val="4F81BD"/>
                            </a:solidFill>
                            <a:latin typeface="Cambria Math" panose="02040503050406030204" pitchFamily="18" charset="0"/>
                            <a:ea typeface="Cambria Math" panose="02040503050406030204" pitchFamily="18" charset="0"/>
                          </a:rPr>
                          <m:t>𝑥</m:t>
                        </m:r>
                      </m:e>
                    </m:acc>
                    <m:r>
                      <a:rPr lang="id-ID" sz="1400" b="0" i="1" smtClean="0">
                        <a:solidFill>
                          <a:srgbClr val="4F81BD"/>
                        </a:solidFill>
                        <a:latin typeface="Cambria Math" panose="02040503050406030204" pitchFamily="18" charset="0"/>
                        <a:ea typeface="Cambria Math" panose="02040503050406030204" pitchFamily="18" charset="0"/>
                      </a:rPr>
                      <m:t> </m:t>
                    </m:r>
                  </m:oMath>
                </a14:m>
                <a:r>
                  <a:rPr lang="id-ID" sz="1400" dirty="0">
                    <a:solidFill>
                      <a:srgbClr val="4F81BD"/>
                    </a:solidFill>
                  </a:rPr>
                  <a:t>= rata-rata hasil pengukuran, dan </a:t>
                </a:r>
              </a:p>
              <a:p>
                <a14:m>
                  <m:oMath xmlns:m="http://schemas.openxmlformats.org/officeDocument/2006/math">
                    <m:r>
                      <a:rPr lang="id-ID" sz="1400" b="0" i="1" smtClean="0">
                        <a:solidFill>
                          <a:srgbClr val="4F81BD"/>
                        </a:solidFill>
                        <a:latin typeface="Cambria Math" panose="02040503050406030204" pitchFamily="18" charset="0"/>
                        <a:ea typeface="Cambria Math" panose="02040503050406030204" pitchFamily="18" charset="0"/>
                      </a:rPr>
                      <m:t>𝑛</m:t>
                    </m:r>
                  </m:oMath>
                </a14:m>
                <a:r>
                  <a:rPr lang="id-ID" sz="1400" dirty="0">
                    <a:solidFill>
                      <a:srgbClr val="4F81BD"/>
                    </a:solidFill>
                    <a:latin typeface="Calibri" panose="020F0502020204030204" pitchFamily="34" charset="0"/>
                  </a:rPr>
                  <a:t> = banyak pengukuran.</a:t>
                </a:r>
              </a:p>
            </p:txBody>
          </p:sp>
        </mc:Choice>
        <mc:Fallback xmlns="">
          <p:sp>
            <p:nvSpPr>
              <p:cNvPr id="11" name="TextBox 10">
                <a:extLst>
                  <a:ext uri="{FF2B5EF4-FFF2-40B4-BE49-F238E27FC236}">
                    <a16:creationId xmlns:a16="http://schemas.microsoft.com/office/drawing/2014/main" id="{0BB827AF-DA02-CCD6-B46E-C1A1D87D5667}"/>
                  </a:ext>
                </a:extLst>
              </p:cNvPr>
              <p:cNvSpPr txBox="1">
                <a:spLocks noRot="1" noChangeAspect="1" noMove="1" noResize="1" noEditPoints="1" noAdjustHandles="1" noChangeArrowheads="1" noChangeShapeType="1" noTextEdit="1"/>
              </p:cNvSpPr>
              <p:nvPr/>
            </p:nvSpPr>
            <p:spPr>
              <a:xfrm>
                <a:off x="5448927" y="3180174"/>
                <a:ext cx="3091693" cy="954107"/>
              </a:xfrm>
              <a:prstGeom prst="rect">
                <a:avLst/>
              </a:prstGeom>
              <a:blipFill>
                <a:blip r:embed="rId5"/>
                <a:stretch>
                  <a:fillRect l="-592" t="-1282" b="-5769"/>
                </a:stretch>
              </a:blipFill>
            </p:spPr>
            <p:txBody>
              <a:bodyPr/>
              <a:lstStyle/>
              <a:p>
                <a:r>
                  <a:rPr lang="en-US">
                    <a:noFill/>
                  </a:rPr>
                  <a:t> </a:t>
                </a:r>
              </a:p>
            </p:txBody>
          </p:sp>
        </mc:Fallback>
      </mc:AlternateContent>
    </p:spTree>
    <p:extLst>
      <p:ext uri="{BB962C8B-B14F-4D97-AF65-F5344CB8AC3E}">
        <p14:creationId xmlns:p14="http://schemas.microsoft.com/office/powerpoint/2010/main" val="663680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7" dur="500"/>
                                        <p:tgtEl>
                                          <p:spTgt spid="18">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21" dur="500"/>
                                        <p:tgtEl>
                                          <p:spTgt spid="18">
                                            <p:txEl>
                                              <p:pRg st="1" end="1"/>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3ED"/>
        </a:solidFill>
        <a:effectLst/>
      </p:bgPr>
    </p:bg>
    <p:spTree>
      <p:nvGrpSpPr>
        <p:cNvPr id="1" name=""/>
        <p:cNvGrpSpPr/>
        <p:nvPr/>
      </p:nvGrpSpPr>
      <p:grpSpPr>
        <a:xfrm>
          <a:off x="0" y="0"/>
          <a:ext cx="0" cy="0"/>
          <a:chOff x="0" y="0"/>
          <a:chExt cx="0" cy="0"/>
        </a:xfrm>
      </p:grpSpPr>
      <p:grpSp>
        <p:nvGrpSpPr>
          <p:cNvPr id="51" name="Group 50"/>
          <p:cNvGrpSpPr/>
          <p:nvPr/>
        </p:nvGrpSpPr>
        <p:grpSpPr>
          <a:xfrm>
            <a:off x="881684" y="1203598"/>
            <a:ext cx="8057688" cy="3528392"/>
            <a:chOff x="395536" y="1347613"/>
            <a:chExt cx="8579949" cy="3849155"/>
          </a:xfrm>
        </p:grpSpPr>
        <p:pic>
          <p:nvPicPr>
            <p:cNvPr id="49" name="Picture 48"/>
            <p:cNvPicPr>
              <a:picLocks noChangeAspect="1"/>
            </p:cNvPicPr>
            <p:nvPr/>
          </p:nvPicPr>
          <p:blipFill rotWithShape="1">
            <a:blip r:embed="rId2">
              <a:extLst>
                <a:ext uri="{28A0092B-C50C-407E-A947-70E740481C1C}">
                  <a14:useLocalDpi xmlns:a14="http://schemas.microsoft.com/office/drawing/2010/main" val="0"/>
                </a:ext>
              </a:extLst>
            </a:blip>
            <a:srcRect l="4210" t="27095" r="5229" b="5707"/>
            <a:stretch/>
          </p:blipFill>
          <p:spPr>
            <a:xfrm>
              <a:off x="395536" y="1347613"/>
              <a:ext cx="8579949" cy="3849155"/>
            </a:xfrm>
            <a:prstGeom prst="rect">
              <a:avLst/>
            </a:prstGeom>
          </p:spPr>
        </p:pic>
        <p:sp>
          <p:nvSpPr>
            <p:cNvPr id="50" name="Rectangle 49"/>
            <p:cNvSpPr/>
            <p:nvPr/>
          </p:nvSpPr>
          <p:spPr>
            <a:xfrm>
              <a:off x="1259633" y="1718332"/>
              <a:ext cx="954110" cy="300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1907704" y="328787"/>
            <a:ext cx="5211861" cy="55370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nSpc>
                <a:spcPct val="100000"/>
              </a:lnSpc>
            </a:pPr>
            <a:r>
              <a:rPr lang="en-US" sz="2800" b="1" dirty="0" err="1">
                <a:solidFill>
                  <a:srgbClr val="F06881"/>
                </a:solidFill>
                <a:latin typeface="Calibri" panose="020F0502020204030204" pitchFamily="34" charset="0"/>
              </a:rPr>
              <a:t>Pengukuran</a:t>
            </a:r>
            <a:r>
              <a:rPr lang="en-US" sz="2800" b="1" dirty="0">
                <a:solidFill>
                  <a:srgbClr val="F06881"/>
                </a:solidFill>
                <a:latin typeface="Calibri" panose="020F0502020204030204" pitchFamily="34" charset="0"/>
              </a:rPr>
              <a:t> </a:t>
            </a:r>
            <a:r>
              <a:rPr lang="en-US" sz="2800" b="1" dirty="0" err="1">
                <a:solidFill>
                  <a:srgbClr val="F06881"/>
                </a:solidFill>
                <a:latin typeface="Calibri" panose="020F0502020204030204" pitchFamily="34" charset="0"/>
              </a:rPr>
              <a:t>Berulang</a:t>
            </a:r>
            <a:endParaRPr lang="en-US" sz="2800" b="1" dirty="0">
              <a:solidFill>
                <a:srgbClr val="F06881"/>
              </a:solidFill>
              <a:latin typeface="Calibri" panose="020F0502020204030204" pitchFamily="34" charset="0"/>
            </a:endParaRPr>
          </a:p>
        </p:txBody>
      </p:sp>
      <p:pic>
        <p:nvPicPr>
          <p:cNvPr id="55" name="Picture 54"/>
          <p:cNvPicPr>
            <a:picLocks noChangeAspect="1"/>
          </p:cNvPicPr>
          <p:nvPr/>
        </p:nvPicPr>
        <p:blipFill rotWithShape="1">
          <a:blip r:embed="rId3" cstate="print">
            <a:extLst>
              <a:ext uri="{28A0092B-C50C-407E-A947-70E740481C1C}">
                <a14:useLocalDpi xmlns:a14="http://schemas.microsoft.com/office/drawing/2010/main" val="0"/>
              </a:ext>
            </a:extLst>
          </a:blip>
          <a:srcRect b="33201"/>
          <a:stretch/>
        </p:blipFill>
        <p:spPr>
          <a:xfrm>
            <a:off x="1069902" y="123478"/>
            <a:ext cx="936104" cy="1416344"/>
          </a:xfrm>
          <a:prstGeom prst="rect">
            <a:avLst/>
          </a:prstGeom>
        </p:spPr>
      </p:pic>
      <p:sp>
        <p:nvSpPr>
          <p:cNvPr id="18" name="TextBox 17">
            <a:extLst>
              <a:ext uri="{FF2B5EF4-FFF2-40B4-BE49-F238E27FC236}">
                <a16:creationId xmlns:a16="http://schemas.microsoft.com/office/drawing/2014/main" id="{41D46127-EFCA-B18D-1B10-C21941496A3E}"/>
              </a:ext>
            </a:extLst>
          </p:cNvPr>
          <p:cNvSpPr txBox="1"/>
          <p:nvPr/>
        </p:nvSpPr>
        <p:spPr>
          <a:xfrm>
            <a:off x="1098598" y="1568071"/>
            <a:ext cx="7704856" cy="369332"/>
          </a:xfrm>
          <a:prstGeom prst="rect">
            <a:avLst/>
          </a:prstGeom>
          <a:noFill/>
        </p:spPr>
        <p:txBody>
          <a:bodyPr wrap="square">
            <a:spAutoFit/>
          </a:bodyPr>
          <a:lstStyle/>
          <a:p>
            <a:pPr marL="285750" indent="-285750">
              <a:buFont typeface="Wingdings" panose="05000000000000000000" pitchFamily="2" charset="2"/>
              <a:buChar char="ü"/>
            </a:pPr>
            <a:r>
              <a:rPr lang="id-ID" dirty="0">
                <a:solidFill>
                  <a:srgbClr val="4F81BD"/>
                </a:solidFill>
              </a:rPr>
              <a:t>Nilai </a:t>
            </a:r>
            <a:r>
              <a:rPr lang="en-US" dirty="0">
                <a:solidFill>
                  <a:srgbClr val="4F81BD"/>
                </a:solidFill>
              </a:rPr>
              <a:t>s</a:t>
            </a:r>
            <a:r>
              <a:rPr lang="id-ID" dirty="0">
                <a:solidFill>
                  <a:srgbClr val="4F81BD"/>
                </a:solidFill>
              </a:rPr>
              <a:t>impangan baku (</a:t>
            </a:r>
            <a:r>
              <a:rPr lang="id-ID" i="1" dirty="0">
                <a:solidFill>
                  <a:srgbClr val="4F81BD"/>
                </a:solidFill>
              </a:rPr>
              <a:t>S</a:t>
            </a:r>
            <a:r>
              <a:rPr lang="id-ID" dirty="0">
                <a:solidFill>
                  <a:srgbClr val="4F81BD"/>
                </a:solidFill>
              </a:rPr>
              <a:t>) dinyatakan dengan persamaan berikut</a:t>
            </a:r>
            <a:r>
              <a:rPr lang="en-US" dirty="0">
                <a:solidFill>
                  <a:srgbClr val="4F81BD"/>
                </a:solidFill>
              </a:rPr>
              <a:t>.</a:t>
            </a:r>
            <a:endParaRPr lang="en-ID" dirty="0">
              <a:solidFill>
                <a:srgbClr val="4F81BD"/>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47468F-C76F-3175-36A7-974F4559C0B6}"/>
                  </a:ext>
                </a:extLst>
              </p:cNvPr>
              <p:cNvSpPr txBox="1"/>
              <p:nvPr/>
            </p:nvSpPr>
            <p:spPr>
              <a:xfrm>
                <a:off x="1537954" y="2031537"/>
                <a:ext cx="3091692" cy="818366"/>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id-ID" b="0" i="1" smtClean="0">
                              <a:solidFill>
                                <a:srgbClr val="4F81BD"/>
                              </a:solidFill>
                              <a:latin typeface="Cambria Math" panose="02040503050406030204" pitchFamily="18" charset="0"/>
                              <a:ea typeface="Cambria Math" panose="02040503050406030204" pitchFamily="18" charset="0"/>
                            </a:rPr>
                          </m:ctrlPr>
                        </m:sSubPr>
                        <m:e>
                          <m:r>
                            <a:rPr lang="id-ID" b="0" i="1" smtClean="0">
                              <a:solidFill>
                                <a:srgbClr val="4F81BD"/>
                              </a:solidFill>
                              <a:latin typeface="Cambria Math" panose="02040503050406030204" pitchFamily="18" charset="0"/>
                              <a:ea typeface="Cambria Math" panose="02040503050406030204" pitchFamily="18" charset="0"/>
                            </a:rPr>
                            <m:t>𝑆</m:t>
                          </m:r>
                        </m:e>
                        <m:sub>
                          <m:acc>
                            <m:accPr>
                              <m:chr m:val="̅"/>
                              <m:ctrlPr>
                                <a:rPr lang="id-ID" i="1">
                                  <a:solidFill>
                                    <a:srgbClr val="4F81BD"/>
                                  </a:solidFill>
                                  <a:latin typeface="Cambria Math" panose="02040503050406030204" pitchFamily="18" charset="0"/>
                                  <a:ea typeface="Cambria Math" panose="02040503050406030204" pitchFamily="18" charset="0"/>
                                </a:rPr>
                              </m:ctrlPr>
                            </m:accPr>
                            <m:e>
                              <m:r>
                                <a:rPr lang="id-ID" i="1">
                                  <a:solidFill>
                                    <a:srgbClr val="4F81BD"/>
                                  </a:solidFill>
                                  <a:latin typeface="Cambria Math" panose="02040503050406030204" pitchFamily="18" charset="0"/>
                                  <a:ea typeface="Cambria Math" panose="02040503050406030204" pitchFamily="18" charset="0"/>
                                </a:rPr>
                                <m:t>𝑥</m:t>
                              </m:r>
                            </m:e>
                          </m:acc>
                        </m:sub>
                      </m:sSub>
                      <m:r>
                        <a:rPr lang="id-ID" b="0" i="1" smtClean="0">
                          <a:solidFill>
                            <a:srgbClr val="4F81BD"/>
                          </a:solidFill>
                          <a:latin typeface="Cambria Math" panose="02040503050406030204" pitchFamily="18" charset="0"/>
                          <a:ea typeface="Cambria Math" panose="02040503050406030204" pitchFamily="18" charset="0"/>
                        </a:rPr>
                        <m:t>=</m:t>
                      </m:r>
                      <m:f>
                        <m:fPr>
                          <m:ctrlPr>
                            <a:rPr lang="id-ID" b="0" i="1" smtClean="0">
                              <a:solidFill>
                                <a:srgbClr val="4F81BD"/>
                              </a:solidFill>
                              <a:latin typeface="Cambria Math" panose="02040503050406030204" pitchFamily="18" charset="0"/>
                              <a:ea typeface="Cambria Math" panose="02040503050406030204" pitchFamily="18" charset="0"/>
                            </a:rPr>
                          </m:ctrlPr>
                        </m:fPr>
                        <m:num>
                          <m:r>
                            <a:rPr lang="id-ID" b="0" i="1" smtClean="0">
                              <a:solidFill>
                                <a:srgbClr val="4F81BD"/>
                              </a:solidFill>
                              <a:latin typeface="Cambria Math" panose="02040503050406030204" pitchFamily="18" charset="0"/>
                              <a:ea typeface="Cambria Math" panose="02040503050406030204" pitchFamily="18" charset="0"/>
                            </a:rPr>
                            <m:t>1</m:t>
                          </m:r>
                        </m:num>
                        <m:den>
                          <m:rad>
                            <m:radPr>
                              <m:degHide m:val="on"/>
                              <m:ctrlPr>
                                <a:rPr lang="id-ID" b="0" i="1" smtClean="0">
                                  <a:solidFill>
                                    <a:srgbClr val="4F81BD"/>
                                  </a:solidFill>
                                  <a:latin typeface="Cambria Math" panose="02040503050406030204" pitchFamily="18" charset="0"/>
                                  <a:ea typeface="Cambria Math" panose="02040503050406030204" pitchFamily="18" charset="0"/>
                                </a:rPr>
                              </m:ctrlPr>
                            </m:radPr>
                            <m:deg/>
                            <m:e>
                              <m:r>
                                <a:rPr lang="id-ID" b="0" i="1" smtClean="0">
                                  <a:solidFill>
                                    <a:srgbClr val="4F81BD"/>
                                  </a:solidFill>
                                  <a:latin typeface="Cambria Math" panose="02040503050406030204" pitchFamily="18" charset="0"/>
                                  <a:ea typeface="Cambria Math" panose="02040503050406030204" pitchFamily="18" charset="0"/>
                                </a:rPr>
                                <m:t>𝑛</m:t>
                              </m:r>
                            </m:e>
                          </m:rad>
                        </m:den>
                      </m:f>
                      <m:rad>
                        <m:radPr>
                          <m:degHide m:val="on"/>
                          <m:ctrlPr>
                            <a:rPr lang="id-ID" b="0" i="1" smtClean="0">
                              <a:solidFill>
                                <a:srgbClr val="4F81BD"/>
                              </a:solidFill>
                              <a:latin typeface="Cambria Math" panose="02040503050406030204" pitchFamily="18" charset="0"/>
                              <a:ea typeface="Cambria Math" panose="02040503050406030204" pitchFamily="18" charset="0"/>
                            </a:rPr>
                          </m:ctrlPr>
                        </m:radPr>
                        <m:deg/>
                        <m:e>
                          <m:f>
                            <m:fPr>
                              <m:ctrlPr>
                                <a:rPr lang="id-ID" b="0" i="1" smtClean="0">
                                  <a:solidFill>
                                    <a:srgbClr val="4F81BD"/>
                                  </a:solidFill>
                                  <a:latin typeface="Cambria Math" panose="02040503050406030204" pitchFamily="18" charset="0"/>
                                  <a:ea typeface="Cambria Math" panose="02040503050406030204" pitchFamily="18" charset="0"/>
                                </a:rPr>
                              </m:ctrlPr>
                            </m:fPr>
                            <m:num>
                              <m:r>
                                <a:rPr lang="id-ID" b="0" i="1" smtClean="0">
                                  <a:solidFill>
                                    <a:srgbClr val="4F81BD"/>
                                  </a:solidFill>
                                  <a:latin typeface="Cambria Math" panose="02040503050406030204" pitchFamily="18" charset="0"/>
                                  <a:ea typeface="Cambria Math" panose="02040503050406030204" pitchFamily="18" charset="0"/>
                                </a:rPr>
                                <m:t>𝑛</m:t>
                              </m:r>
                              <m:r>
                                <m:rPr>
                                  <m:sty m:val="p"/>
                                </m:rPr>
                                <a:rPr lang="el-GR" b="0" i="1" smtClean="0">
                                  <a:solidFill>
                                    <a:srgbClr val="4F81BD"/>
                                  </a:solidFill>
                                  <a:latin typeface="Cambria Math" panose="02040503050406030204" pitchFamily="18" charset="0"/>
                                  <a:ea typeface="Cambria Math" panose="02040503050406030204" pitchFamily="18" charset="0"/>
                                </a:rPr>
                                <m:t>Σ</m:t>
                              </m:r>
                              <m:sSubSup>
                                <m:sSubSupPr>
                                  <m:ctrlPr>
                                    <a:rPr lang="el-GR" b="0" i="1" smtClean="0">
                                      <a:solidFill>
                                        <a:srgbClr val="4F81BD"/>
                                      </a:solidFill>
                                      <a:latin typeface="Cambria Math" panose="02040503050406030204" pitchFamily="18" charset="0"/>
                                      <a:ea typeface="Cambria Math" panose="02040503050406030204" pitchFamily="18" charset="0"/>
                                    </a:rPr>
                                  </m:ctrlPr>
                                </m:sSubSupPr>
                                <m:e>
                                  <m:r>
                                    <a:rPr lang="id-ID" b="0" i="1" smtClean="0">
                                      <a:solidFill>
                                        <a:srgbClr val="4F81BD"/>
                                      </a:solidFill>
                                      <a:latin typeface="Cambria Math" panose="02040503050406030204" pitchFamily="18" charset="0"/>
                                      <a:ea typeface="Cambria Math" panose="02040503050406030204" pitchFamily="18" charset="0"/>
                                    </a:rPr>
                                    <m:t>𝑥</m:t>
                                  </m:r>
                                </m:e>
                                <m:sub>
                                  <m:r>
                                    <a:rPr lang="id-ID" b="0" i="1" smtClean="0">
                                      <a:solidFill>
                                        <a:srgbClr val="4F81BD"/>
                                      </a:solidFill>
                                      <a:latin typeface="Cambria Math" panose="02040503050406030204" pitchFamily="18" charset="0"/>
                                      <a:ea typeface="Cambria Math" panose="02040503050406030204" pitchFamily="18" charset="0"/>
                                    </a:rPr>
                                    <m:t>𝑖</m:t>
                                  </m:r>
                                </m:sub>
                                <m:sup>
                                  <m:r>
                                    <a:rPr lang="id-ID" b="0" i="1" smtClean="0">
                                      <a:solidFill>
                                        <a:srgbClr val="4F81BD"/>
                                      </a:solidFill>
                                      <a:latin typeface="Cambria Math" panose="02040503050406030204" pitchFamily="18" charset="0"/>
                                      <a:ea typeface="Cambria Math" panose="02040503050406030204" pitchFamily="18" charset="0"/>
                                    </a:rPr>
                                    <m:t>2</m:t>
                                  </m:r>
                                </m:sup>
                              </m:sSubSup>
                              <m:r>
                                <a:rPr lang="id-ID" b="0" i="1" smtClean="0">
                                  <a:solidFill>
                                    <a:srgbClr val="4F81BD"/>
                                  </a:solidFill>
                                  <a:latin typeface="Cambria Math" panose="02040503050406030204" pitchFamily="18" charset="0"/>
                                  <a:ea typeface="Cambria Math" panose="02040503050406030204" pitchFamily="18" charset="0"/>
                                </a:rPr>
                                <m:t>−</m:t>
                              </m:r>
                              <m:sSup>
                                <m:sSupPr>
                                  <m:ctrlPr>
                                    <a:rPr lang="id-ID" b="0" i="1" smtClean="0">
                                      <a:solidFill>
                                        <a:srgbClr val="4F81BD"/>
                                      </a:solidFill>
                                      <a:latin typeface="Cambria Math" panose="02040503050406030204" pitchFamily="18" charset="0"/>
                                      <a:ea typeface="Cambria Math" panose="02040503050406030204" pitchFamily="18" charset="0"/>
                                    </a:rPr>
                                  </m:ctrlPr>
                                </m:sSupPr>
                                <m:e>
                                  <m:d>
                                    <m:dPr>
                                      <m:ctrlPr>
                                        <a:rPr lang="id-ID" b="0" i="1" smtClean="0">
                                          <a:solidFill>
                                            <a:srgbClr val="4F81BD"/>
                                          </a:solidFill>
                                          <a:latin typeface="Cambria Math" panose="02040503050406030204" pitchFamily="18" charset="0"/>
                                          <a:ea typeface="Cambria Math" panose="02040503050406030204" pitchFamily="18" charset="0"/>
                                        </a:rPr>
                                      </m:ctrlPr>
                                    </m:dPr>
                                    <m:e>
                                      <m:r>
                                        <m:rPr>
                                          <m:sty m:val="p"/>
                                        </m:rPr>
                                        <a:rPr lang="el-GR" b="0" i="1" smtClean="0">
                                          <a:solidFill>
                                            <a:srgbClr val="4F81BD"/>
                                          </a:solidFill>
                                          <a:latin typeface="Cambria Math" panose="02040503050406030204" pitchFamily="18" charset="0"/>
                                          <a:ea typeface="Cambria Math" panose="02040503050406030204" pitchFamily="18" charset="0"/>
                                        </a:rPr>
                                        <m:t>Σ</m:t>
                                      </m:r>
                                      <m:sSub>
                                        <m:sSubPr>
                                          <m:ctrlPr>
                                            <a:rPr lang="el-GR" b="0" i="1" smtClean="0">
                                              <a:solidFill>
                                                <a:srgbClr val="4F81BD"/>
                                              </a:solidFill>
                                              <a:latin typeface="Cambria Math" panose="02040503050406030204" pitchFamily="18" charset="0"/>
                                              <a:ea typeface="Cambria Math" panose="02040503050406030204" pitchFamily="18" charset="0"/>
                                            </a:rPr>
                                          </m:ctrlPr>
                                        </m:sSubPr>
                                        <m:e>
                                          <m:r>
                                            <a:rPr lang="id-ID" b="0" i="1" smtClean="0">
                                              <a:solidFill>
                                                <a:srgbClr val="4F81BD"/>
                                              </a:solidFill>
                                              <a:latin typeface="Cambria Math" panose="02040503050406030204" pitchFamily="18" charset="0"/>
                                              <a:ea typeface="Cambria Math" panose="02040503050406030204" pitchFamily="18" charset="0"/>
                                            </a:rPr>
                                            <m:t>𝑥</m:t>
                                          </m:r>
                                        </m:e>
                                        <m:sub>
                                          <m:r>
                                            <a:rPr lang="id-ID" b="0" i="1" smtClean="0">
                                              <a:solidFill>
                                                <a:srgbClr val="4F81BD"/>
                                              </a:solidFill>
                                              <a:latin typeface="Cambria Math" panose="02040503050406030204" pitchFamily="18" charset="0"/>
                                              <a:ea typeface="Cambria Math" panose="02040503050406030204" pitchFamily="18" charset="0"/>
                                            </a:rPr>
                                            <m:t>𝑖</m:t>
                                          </m:r>
                                        </m:sub>
                                      </m:sSub>
                                    </m:e>
                                  </m:d>
                                </m:e>
                                <m:sup>
                                  <m:r>
                                    <a:rPr lang="id-ID" b="0" i="1" smtClean="0">
                                      <a:solidFill>
                                        <a:srgbClr val="4F81BD"/>
                                      </a:solidFill>
                                      <a:latin typeface="Cambria Math" panose="02040503050406030204" pitchFamily="18" charset="0"/>
                                      <a:ea typeface="Cambria Math" panose="02040503050406030204" pitchFamily="18" charset="0"/>
                                    </a:rPr>
                                    <m:t>2</m:t>
                                  </m:r>
                                </m:sup>
                              </m:sSup>
                            </m:num>
                            <m:den>
                              <m:r>
                                <a:rPr lang="id-ID" b="0" i="1" smtClean="0">
                                  <a:solidFill>
                                    <a:srgbClr val="4F81BD"/>
                                  </a:solidFill>
                                  <a:latin typeface="Cambria Math" panose="02040503050406030204" pitchFamily="18" charset="0"/>
                                  <a:ea typeface="Cambria Math" panose="02040503050406030204" pitchFamily="18" charset="0"/>
                                </a:rPr>
                                <m:t>𝑛</m:t>
                              </m:r>
                              <m:r>
                                <a:rPr lang="id-ID" b="0" i="1" smtClean="0">
                                  <a:solidFill>
                                    <a:srgbClr val="4F81BD"/>
                                  </a:solidFill>
                                  <a:latin typeface="Cambria Math" panose="02040503050406030204" pitchFamily="18" charset="0"/>
                                  <a:ea typeface="Cambria Math" panose="02040503050406030204" pitchFamily="18" charset="0"/>
                                </a:rPr>
                                <m:t>−1</m:t>
                              </m:r>
                            </m:den>
                          </m:f>
                        </m:e>
                      </m:rad>
                    </m:oMath>
                  </m:oMathPara>
                </a14:m>
                <a:endParaRPr lang="en-ID" dirty="0">
                  <a:solidFill>
                    <a:srgbClr val="4F81BD"/>
                  </a:solidFill>
                </a:endParaRPr>
              </a:p>
            </p:txBody>
          </p:sp>
        </mc:Choice>
        <mc:Fallback xmlns="">
          <p:sp>
            <p:nvSpPr>
              <p:cNvPr id="12" name="TextBox 11">
                <a:extLst>
                  <a:ext uri="{FF2B5EF4-FFF2-40B4-BE49-F238E27FC236}">
                    <a16:creationId xmlns:a16="http://schemas.microsoft.com/office/drawing/2014/main" id="{0847468F-C76F-3175-36A7-974F4559C0B6}"/>
                  </a:ext>
                </a:extLst>
              </p:cNvPr>
              <p:cNvSpPr txBox="1">
                <a:spLocks noRot="1" noChangeAspect="1" noMove="1" noResize="1" noEditPoints="1" noAdjustHandles="1" noChangeArrowheads="1" noChangeShapeType="1" noTextEdit="1"/>
              </p:cNvSpPr>
              <p:nvPr/>
            </p:nvSpPr>
            <p:spPr>
              <a:xfrm>
                <a:off x="1537954" y="2031537"/>
                <a:ext cx="3091692" cy="818366"/>
              </a:xfrm>
              <a:prstGeom prst="rect">
                <a:avLst/>
              </a:prstGeom>
              <a:blipFill>
                <a:blip r:embed="rId4"/>
                <a:stretch>
                  <a:fillRect/>
                </a:stretch>
              </a:blipFill>
              <a:ln>
                <a:solidFill>
                  <a:srgbClr val="E589A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8F5109-AA11-294E-E36E-BE191DF5C37B}"/>
                  </a:ext>
                </a:extLst>
              </p:cNvPr>
              <p:cNvSpPr txBox="1"/>
              <p:nvPr/>
            </p:nvSpPr>
            <p:spPr>
              <a:xfrm>
                <a:off x="4790073" y="2139702"/>
                <a:ext cx="3939976" cy="523220"/>
              </a:xfrm>
              <a:prstGeom prst="rect">
                <a:avLst/>
              </a:prstGeom>
              <a:noFill/>
            </p:spPr>
            <p:txBody>
              <a:bodyPr wrap="square">
                <a:spAutoFit/>
              </a:bodyPr>
              <a:lstStyle/>
              <a:p>
                <a:r>
                  <a:rPr lang="id-ID" sz="1400" dirty="0">
                    <a:solidFill>
                      <a:srgbClr val="4F81BD"/>
                    </a:solidFill>
                  </a:rPr>
                  <a:t>dengan </a:t>
                </a:r>
              </a:p>
              <a:p>
                <a14:m>
                  <m:oMath xmlns:m="http://schemas.openxmlformats.org/officeDocument/2006/math">
                    <m:sSub>
                      <m:sSubPr>
                        <m:ctrlPr>
                          <a:rPr lang="id-ID" sz="1400" i="1">
                            <a:solidFill>
                              <a:srgbClr val="4F81BD"/>
                            </a:solidFill>
                            <a:latin typeface="Cambria Math" panose="02040503050406030204" pitchFamily="18" charset="0"/>
                            <a:ea typeface="Cambria Math" panose="02040503050406030204" pitchFamily="18" charset="0"/>
                          </a:rPr>
                        </m:ctrlPr>
                      </m:sSubPr>
                      <m:e>
                        <m:r>
                          <a:rPr lang="id-ID" sz="1400" i="1">
                            <a:solidFill>
                              <a:srgbClr val="4F81BD"/>
                            </a:solidFill>
                            <a:latin typeface="Cambria Math" panose="02040503050406030204" pitchFamily="18" charset="0"/>
                            <a:ea typeface="Cambria Math" panose="02040503050406030204" pitchFamily="18" charset="0"/>
                          </a:rPr>
                          <m:t>𝑆</m:t>
                        </m:r>
                      </m:e>
                      <m:sub>
                        <m:acc>
                          <m:accPr>
                            <m:chr m:val="̅"/>
                            <m:ctrlPr>
                              <a:rPr lang="id-ID" sz="1400" i="1">
                                <a:solidFill>
                                  <a:srgbClr val="4F81BD"/>
                                </a:solidFill>
                                <a:latin typeface="Cambria Math" panose="02040503050406030204" pitchFamily="18" charset="0"/>
                                <a:ea typeface="Cambria Math" panose="02040503050406030204" pitchFamily="18" charset="0"/>
                              </a:rPr>
                            </m:ctrlPr>
                          </m:accPr>
                          <m:e>
                            <m:r>
                              <a:rPr lang="id-ID" sz="1400" i="1">
                                <a:solidFill>
                                  <a:srgbClr val="4F81BD"/>
                                </a:solidFill>
                                <a:latin typeface="Cambria Math" panose="02040503050406030204" pitchFamily="18" charset="0"/>
                                <a:ea typeface="Cambria Math" panose="02040503050406030204" pitchFamily="18" charset="0"/>
                              </a:rPr>
                              <m:t>𝑥</m:t>
                            </m:r>
                          </m:e>
                        </m:acc>
                      </m:sub>
                    </m:sSub>
                  </m:oMath>
                </a14:m>
                <a:r>
                  <a:rPr lang="id-ID" sz="1400" dirty="0">
                    <a:solidFill>
                      <a:srgbClr val="4F81BD"/>
                    </a:solidFill>
                    <a:latin typeface="Calibri" panose="020F0502020204030204" pitchFamily="34" charset="0"/>
                  </a:rPr>
                  <a:t> = simpangan baku atau deviasi standar rata-rata</a:t>
                </a:r>
                <a:endParaRPr lang="id-ID" sz="1400" i="1" dirty="0">
                  <a:solidFill>
                    <a:srgbClr val="4F81BD"/>
                  </a:solidFill>
                  <a:latin typeface="Calibri" panose="020F0502020204030204" pitchFamily="34" charset="0"/>
                </a:endParaRPr>
              </a:p>
            </p:txBody>
          </p:sp>
        </mc:Choice>
        <mc:Fallback xmlns="">
          <p:sp>
            <p:nvSpPr>
              <p:cNvPr id="13" name="TextBox 12">
                <a:extLst>
                  <a:ext uri="{FF2B5EF4-FFF2-40B4-BE49-F238E27FC236}">
                    <a16:creationId xmlns:a16="http://schemas.microsoft.com/office/drawing/2014/main" id="{AD8F5109-AA11-294E-E36E-BE191DF5C37B}"/>
                  </a:ext>
                </a:extLst>
              </p:cNvPr>
              <p:cNvSpPr txBox="1">
                <a:spLocks noRot="1" noChangeAspect="1" noMove="1" noResize="1" noEditPoints="1" noAdjustHandles="1" noChangeArrowheads="1" noChangeShapeType="1" noTextEdit="1"/>
              </p:cNvSpPr>
              <p:nvPr/>
            </p:nvSpPr>
            <p:spPr>
              <a:xfrm>
                <a:off x="4790073" y="2139702"/>
                <a:ext cx="3939976" cy="523220"/>
              </a:xfrm>
              <a:prstGeom prst="rect">
                <a:avLst/>
              </a:prstGeom>
              <a:blipFill>
                <a:blip r:embed="rId5"/>
                <a:stretch>
                  <a:fillRect l="-464" t="-2326" b="-1162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F5EB103-F7DC-A4D9-599F-D9D5D7BCAEF4}"/>
              </a:ext>
            </a:extLst>
          </p:cNvPr>
          <p:cNvSpPr txBox="1"/>
          <p:nvPr/>
        </p:nvSpPr>
        <p:spPr>
          <a:xfrm>
            <a:off x="1098598" y="3073765"/>
            <a:ext cx="7001794" cy="369332"/>
          </a:xfrm>
          <a:prstGeom prst="rect">
            <a:avLst/>
          </a:prstGeom>
          <a:noFill/>
        </p:spPr>
        <p:txBody>
          <a:bodyPr wrap="square">
            <a:spAutoFit/>
          </a:bodyPr>
          <a:lstStyle/>
          <a:p>
            <a:pPr marL="285750" indent="-285750">
              <a:buFont typeface="Wingdings" panose="05000000000000000000" pitchFamily="2" charset="2"/>
              <a:buChar char="ü"/>
            </a:pPr>
            <a:r>
              <a:rPr lang="id-ID" dirty="0">
                <a:solidFill>
                  <a:srgbClr val="4F81BD"/>
                </a:solidFill>
              </a:rPr>
              <a:t>Hasil pengukuran dapat dinyatakan dengan notasi</a:t>
            </a:r>
            <a:r>
              <a:rPr lang="en-US" dirty="0">
                <a:solidFill>
                  <a:srgbClr val="4F81BD"/>
                </a:solidFill>
              </a:rPr>
              <a:t> </a:t>
            </a:r>
            <a:r>
              <a:rPr lang="en-US" dirty="0" err="1">
                <a:solidFill>
                  <a:srgbClr val="4F81BD"/>
                </a:solidFill>
              </a:rPr>
              <a:t>seperti</a:t>
            </a:r>
            <a:r>
              <a:rPr lang="en-US" dirty="0">
                <a:solidFill>
                  <a:srgbClr val="4F81BD"/>
                </a:solidFill>
              </a:rPr>
              <a:t> </a:t>
            </a:r>
            <a:r>
              <a:rPr lang="en-US" dirty="0" err="1">
                <a:solidFill>
                  <a:srgbClr val="4F81BD"/>
                </a:solidFill>
              </a:rPr>
              <a:t>berikut</a:t>
            </a:r>
            <a:r>
              <a:rPr lang="en-US" dirty="0">
                <a:solidFill>
                  <a:srgbClr val="4F81BD"/>
                </a:solidFill>
              </a:rPr>
              <a:t>.</a:t>
            </a:r>
            <a:endParaRPr lang="en-ID" dirty="0">
              <a:solidFill>
                <a:srgbClr val="4F81BD"/>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D5FC88-ED35-C7D8-831A-F40FFCEDC7AB}"/>
                  </a:ext>
                </a:extLst>
              </p:cNvPr>
              <p:cNvSpPr txBox="1"/>
              <p:nvPr/>
            </p:nvSpPr>
            <p:spPr>
              <a:xfrm>
                <a:off x="3713472" y="3522158"/>
                <a:ext cx="1368152" cy="369332"/>
              </a:xfrm>
              <a:prstGeom prst="rect">
                <a:avLst/>
              </a:prstGeom>
              <a:ln>
                <a:solidFill>
                  <a:srgbClr val="E589AF"/>
                </a:solid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d-ID" sz="2400" i="1" smtClean="0">
                              <a:solidFill>
                                <a:srgbClr val="4F81BD"/>
                              </a:solidFill>
                              <a:latin typeface="Cambria Math" panose="02040503050406030204" pitchFamily="18" charset="0"/>
                              <a:ea typeface="Cambria Math" panose="02040503050406030204" pitchFamily="18" charset="0"/>
                            </a:rPr>
                          </m:ctrlPr>
                        </m:accPr>
                        <m:e>
                          <m:r>
                            <a:rPr lang="id-ID" sz="2400" i="1">
                              <a:solidFill>
                                <a:srgbClr val="4F81BD"/>
                              </a:solidFill>
                              <a:latin typeface="Cambria Math" panose="02040503050406030204" pitchFamily="18" charset="0"/>
                              <a:ea typeface="Cambria Math" panose="02040503050406030204" pitchFamily="18" charset="0"/>
                            </a:rPr>
                            <m:t>𝑥</m:t>
                          </m:r>
                        </m:e>
                      </m:acc>
                      <m:r>
                        <a:rPr lang="id-ID" sz="2400" b="0" i="1" smtClean="0">
                          <a:solidFill>
                            <a:srgbClr val="4F81BD"/>
                          </a:solidFill>
                          <a:latin typeface="Cambria Math" panose="02040503050406030204" pitchFamily="18" charset="0"/>
                          <a:ea typeface="Cambria Math" panose="02040503050406030204" pitchFamily="18" charset="0"/>
                        </a:rPr>
                        <m:t>±</m:t>
                      </m:r>
                      <m:sSub>
                        <m:sSubPr>
                          <m:ctrlPr>
                            <a:rPr lang="id-ID" sz="2400" i="1">
                              <a:solidFill>
                                <a:srgbClr val="4F81BD"/>
                              </a:solidFill>
                              <a:latin typeface="Cambria Math" panose="02040503050406030204" pitchFamily="18" charset="0"/>
                              <a:ea typeface="Cambria Math" panose="02040503050406030204" pitchFamily="18" charset="0"/>
                            </a:rPr>
                          </m:ctrlPr>
                        </m:sSubPr>
                        <m:e>
                          <m:r>
                            <a:rPr lang="id-ID" sz="2400" i="1">
                              <a:solidFill>
                                <a:srgbClr val="4F81BD"/>
                              </a:solidFill>
                              <a:latin typeface="Cambria Math" panose="02040503050406030204" pitchFamily="18" charset="0"/>
                              <a:ea typeface="Cambria Math" panose="02040503050406030204" pitchFamily="18" charset="0"/>
                            </a:rPr>
                            <m:t>𝑆</m:t>
                          </m:r>
                        </m:e>
                        <m:sub>
                          <m:acc>
                            <m:accPr>
                              <m:chr m:val="̅"/>
                              <m:ctrlPr>
                                <a:rPr lang="id-ID" sz="2400" i="1">
                                  <a:solidFill>
                                    <a:srgbClr val="4F81BD"/>
                                  </a:solidFill>
                                  <a:latin typeface="Cambria Math" panose="02040503050406030204" pitchFamily="18" charset="0"/>
                                  <a:ea typeface="Cambria Math" panose="02040503050406030204" pitchFamily="18" charset="0"/>
                                </a:rPr>
                              </m:ctrlPr>
                            </m:accPr>
                            <m:e>
                              <m:r>
                                <a:rPr lang="id-ID" sz="2400" i="1">
                                  <a:solidFill>
                                    <a:srgbClr val="4F81BD"/>
                                  </a:solidFill>
                                  <a:latin typeface="Cambria Math" panose="02040503050406030204" pitchFamily="18" charset="0"/>
                                  <a:ea typeface="Cambria Math" panose="02040503050406030204" pitchFamily="18" charset="0"/>
                                </a:rPr>
                                <m:t>𝑥</m:t>
                              </m:r>
                            </m:e>
                          </m:acc>
                        </m:sub>
                      </m:sSub>
                    </m:oMath>
                  </m:oMathPara>
                </a14:m>
                <a:endParaRPr lang="en-ID" sz="2400" dirty="0">
                  <a:solidFill>
                    <a:srgbClr val="4F81BD"/>
                  </a:solidFill>
                </a:endParaRPr>
              </a:p>
            </p:txBody>
          </p:sp>
        </mc:Choice>
        <mc:Fallback xmlns="">
          <p:sp>
            <p:nvSpPr>
              <p:cNvPr id="15" name="TextBox 14">
                <a:extLst>
                  <a:ext uri="{FF2B5EF4-FFF2-40B4-BE49-F238E27FC236}">
                    <a16:creationId xmlns:a16="http://schemas.microsoft.com/office/drawing/2014/main" id="{92D5FC88-ED35-C7D8-831A-F40FFCEDC7AB}"/>
                  </a:ext>
                </a:extLst>
              </p:cNvPr>
              <p:cNvSpPr txBox="1">
                <a:spLocks noRot="1" noChangeAspect="1" noMove="1" noResize="1" noEditPoints="1" noAdjustHandles="1" noChangeArrowheads="1" noChangeShapeType="1" noTextEdit="1"/>
              </p:cNvSpPr>
              <p:nvPr/>
            </p:nvSpPr>
            <p:spPr>
              <a:xfrm>
                <a:off x="3713472" y="3522158"/>
                <a:ext cx="1368152" cy="369332"/>
              </a:xfrm>
              <a:prstGeom prst="rect">
                <a:avLst/>
              </a:prstGeom>
              <a:blipFill>
                <a:blip r:embed="rId6"/>
                <a:stretch>
                  <a:fillRect r="-2620" b="-12500"/>
                </a:stretch>
              </a:blipFill>
              <a:ln>
                <a:solidFill>
                  <a:srgbClr val="E589AF"/>
                </a:solidFill>
              </a:ln>
            </p:spPr>
            <p:txBody>
              <a:bodyPr/>
              <a:lstStyle/>
              <a:p>
                <a:r>
                  <a:rPr lang="en-US">
                    <a:noFill/>
                  </a:rPr>
                  <a:t> </a:t>
                </a:r>
              </a:p>
            </p:txBody>
          </p:sp>
        </mc:Fallback>
      </mc:AlternateContent>
    </p:spTree>
    <p:extLst>
      <p:ext uri="{BB962C8B-B14F-4D97-AF65-F5344CB8AC3E}">
        <p14:creationId xmlns:p14="http://schemas.microsoft.com/office/powerpoint/2010/main" val="378096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3" grpId="0"/>
      <p:bldP spid="14" grpId="0"/>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46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E7"/>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0" r="46063"/>
          <a:stretch/>
        </p:blipFill>
        <p:spPr>
          <a:xfrm>
            <a:off x="0" y="-20538"/>
            <a:ext cx="4932040" cy="5164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
        <p:nvSpPr>
          <p:cNvPr id="15" name="TextBox 14">
            <a:extLst>
              <a:ext uri="{FF2B5EF4-FFF2-40B4-BE49-F238E27FC236}">
                <a16:creationId xmlns:a16="http://schemas.microsoft.com/office/drawing/2014/main" id="{53AE699B-30D0-ABCE-87FF-7D39739FE66E}"/>
              </a:ext>
            </a:extLst>
          </p:cNvPr>
          <p:cNvSpPr txBox="1"/>
          <p:nvPr/>
        </p:nvSpPr>
        <p:spPr>
          <a:xfrm rot="278743">
            <a:off x="258164" y="244815"/>
            <a:ext cx="4045188" cy="4247317"/>
          </a:xfrm>
          <a:prstGeom prst="rect">
            <a:avLst/>
          </a:prstGeom>
          <a:noFill/>
        </p:spPr>
        <p:txBody>
          <a:bodyPr wrap="square">
            <a:spAutoFit/>
          </a:bodyPr>
          <a:lstStyle/>
          <a:p>
            <a:pPr marL="380990" indent="-380990">
              <a:buFont typeface="Wingdings" panose="05000000000000000000" pitchFamily="2" charset="2"/>
              <a:buChar char="§"/>
            </a:pPr>
            <a:r>
              <a:rPr lang="id-ID" dirty="0">
                <a:latin typeface="Calibri" panose="020F0502020204030204" pitchFamily="34" charset="0"/>
              </a:rPr>
              <a:t>Hasil penemuan dari berbagai penyelidikan dikumpulkan dan disusun secara sistematis menjadi sebuah kumpulan pengetahuan yang kemudian disebut sebagai produk. </a:t>
            </a:r>
          </a:p>
          <a:p>
            <a:pPr marL="380990" indent="-380990">
              <a:buFont typeface="Wingdings" panose="05000000000000000000" pitchFamily="2" charset="2"/>
              <a:buChar char="§"/>
            </a:pPr>
            <a:r>
              <a:rPr lang="id-ID" dirty="0">
                <a:latin typeface="Calibri" panose="020F0502020204030204" pitchFamily="34" charset="0"/>
              </a:rPr>
              <a:t>Fisika juga didefinisikan sebagai ilmu pengetahuan yang mempelajari materi dan energi, serta interaksi antara keduanya. </a:t>
            </a:r>
            <a:endParaRPr lang="en-US" dirty="0">
              <a:latin typeface="Calibri" panose="020F0502020204030204" pitchFamily="34" charset="0"/>
            </a:endParaRPr>
          </a:p>
          <a:p>
            <a:pPr marL="380990" indent="-380990">
              <a:buFont typeface="Wingdings" panose="05000000000000000000" pitchFamily="2" charset="2"/>
              <a:buChar char="§"/>
            </a:pPr>
            <a:r>
              <a:rPr lang="en-US" dirty="0">
                <a:latin typeface="Calibri" panose="020F0502020204030204" pitchFamily="34" charset="0"/>
              </a:rPr>
              <a:t>Kumpulan </a:t>
            </a:r>
            <a:r>
              <a:rPr lang="en-US" dirty="0" err="1">
                <a:latin typeface="Calibri" panose="020F0502020204030204" pitchFamily="34" charset="0"/>
              </a:rPr>
              <a:t>pengetahuan</a:t>
            </a:r>
            <a:r>
              <a:rPr lang="en-US" dirty="0">
                <a:latin typeface="Calibri" panose="020F0502020204030204" pitchFamily="34" charset="0"/>
              </a:rPr>
              <a:t> </a:t>
            </a:r>
            <a:r>
              <a:rPr lang="en-US" dirty="0" err="1">
                <a:latin typeface="Calibri" panose="020F0502020204030204" pitchFamily="34" charset="0"/>
              </a:rPr>
              <a:t>dapat</a:t>
            </a:r>
            <a:r>
              <a:rPr lang="en-US" dirty="0">
                <a:latin typeface="Calibri" panose="020F0502020204030204" pitchFamily="34" charset="0"/>
              </a:rPr>
              <a:t> </a:t>
            </a:r>
            <a:r>
              <a:rPr lang="en-US" dirty="0" err="1">
                <a:latin typeface="Calibri" panose="020F0502020204030204" pitchFamily="34" charset="0"/>
              </a:rPr>
              <a:t>berupa</a:t>
            </a:r>
            <a:r>
              <a:rPr lang="en-US" dirty="0">
                <a:latin typeface="Calibri" panose="020F0502020204030204" pitchFamily="34" charset="0"/>
              </a:rPr>
              <a:t>: </a:t>
            </a:r>
          </a:p>
          <a:p>
            <a:pPr marL="623888" indent="-266700">
              <a:buFont typeface="Wingdings" panose="05000000000000000000" pitchFamily="2" charset="2"/>
              <a:buChar char="ü"/>
            </a:pPr>
            <a:r>
              <a:rPr lang="en-US" dirty="0" err="1">
                <a:latin typeface="Calibri" panose="020F0502020204030204" pitchFamily="34" charset="0"/>
              </a:rPr>
              <a:t>fakta</a:t>
            </a:r>
            <a:r>
              <a:rPr lang="en-US" dirty="0">
                <a:latin typeface="Calibri" panose="020F0502020204030204" pitchFamily="34" charset="0"/>
              </a:rPr>
              <a:t>, </a:t>
            </a:r>
          </a:p>
          <a:p>
            <a:pPr marL="623888" indent="-266700">
              <a:buFont typeface="Wingdings" panose="05000000000000000000" pitchFamily="2" charset="2"/>
              <a:buChar char="ü"/>
            </a:pPr>
            <a:r>
              <a:rPr lang="en-US" dirty="0" err="1">
                <a:latin typeface="Calibri" panose="020F0502020204030204" pitchFamily="34" charset="0"/>
              </a:rPr>
              <a:t>konsep</a:t>
            </a:r>
            <a:r>
              <a:rPr lang="en-US" dirty="0">
                <a:latin typeface="Calibri" panose="020F0502020204030204" pitchFamily="34" charset="0"/>
              </a:rPr>
              <a:t>, </a:t>
            </a:r>
          </a:p>
          <a:p>
            <a:pPr marL="623888" indent="-266700">
              <a:buFont typeface="Wingdings" panose="05000000000000000000" pitchFamily="2" charset="2"/>
              <a:buChar char="ü"/>
            </a:pPr>
            <a:r>
              <a:rPr lang="en-US" dirty="0" err="1">
                <a:latin typeface="Calibri" panose="020F0502020204030204" pitchFamily="34" charset="0"/>
              </a:rPr>
              <a:t>prinsip</a:t>
            </a:r>
            <a:r>
              <a:rPr lang="en-US" dirty="0">
                <a:latin typeface="Calibri" panose="020F0502020204030204" pitchFamily="34" charset="0"/>
              </a:rPr>
              <a:t>, </a:t>
            </a:r>
          </a:p>
          <a:p>
            <a:pPr marL="623888" indent="-266700">
              <a:buFont typeface="Wingdings" panose="05000000000000000000" pitchFamily="2" charset="2"/>
              <a:buChar char="ü"/>
            </a:pPr>
            <a:r>
              <a:rPr lang="en-US" dirty="0" err="1">
                <a:latin typeface="Calibri" panose="020F0502020204030204" pitchFamily="34" charset="0"/>
              </a:rPr>
              <a:t>hukum</a:t>
            </a:r>
            <a:r>
              <a:rPr lang="en-US" dirty="0">
                <a:latin typeface="Calibri" panose="020F0502020204030204" pitchFamily="34" charset="0"/>
              </a:rPr>
              <a:t>, </a:t>
            </a:r>
          </a:p>
        </p:txBody>
      </p:sp>
      <p:grpSp>
        <p:nvGrpSpPr>
          <p:cNvPr id="18" name="Group 17"/>
          <p:cNvGrpSpPr/>
          <p:nvPr/>
        </p:nvGrpSpPr>
        <p:grpSpPr>
          <a:xfrm>
            <a:off x="5364088" y="1563638"/>
            <a:ext cx="3384376" cy="2592288"/>
            <a:chOff x="5364088" y="1563638"/>
            <a:chExt cx="3384376" cy="259228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662" t="30400" r="4326" b="19200"/>
            <a:stretch/>
          </p:blipFill>
          <p:spPr>
            <a:xfrm>
              <a:off x="5364088" y="1563638"/>
              <a:ext cx="3384376" cy="2592288"/>
            </a:xfrm>
            <a:prstGeom prst="rect">
              <a:avLst/>
            </a:prstGeom>
          </p:spPr>
        </p:pic>
        <p:sp>
          <p:nvSpPr>
            <p:cNvPr id="1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5527789" y="2283718"/>
              <a:ext cx="2970584" cy="161269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lnSpc>
                  <a:spcPct val="100000"/>
                </a:lnSpc>
              </a:pPr>
              <a:r>
                <a:rPr lang="en-US" sz="3600" b="1" dirty="0">
                  <a:solidFill>
                    <a:srgbClr val="F06881"/>
                  </a:solidFill>
                  <a:latin typeface="Calibri" panose="020F0502020204030204" pitchFamily="34" charset="0"/>
                </a:rPr>
                <a:t>Fisika </a:t>
              </a:r>
              <a:r>
                <a:rPr lang="en-US" sz="3600" b="1" dirty="0" err="1">
                  <a:solidFill>
                    <a:srgbClr val="F06881"/>
                  </a:solidFill>
                  <a:latin typeface="Calibri" panose="020F0502020204030204" pitchFamily="34" charset="0"/>
                </a:rPr>
                <a:t>sebagai</a:t>
              </a:r>
              <a:r>
                <a:rPr lang="en-US" sz="3600" b="1" dirty="0">
                  <a:solidFill>
                    <a:srgbClr val="F06881"/>
                  </a:solidFill>
                  <a:latin typeface="Calibri" panose="020F0502020204030204" pitchFamily="34" charset="0"/>
                </a:rPr>
                <a:t> </a:t>
              </a:r>
              <a:r>
                <a:rPr lang="en-US" sz="3600" b="1" dirty="0" err="1">
                  <a:solidFill>
                    <a:srgbClr val="F06881"/>
                  </a:solidFill>
                  <a:latin typeface="Calibri" panose="020F0502020204030204" pitchFamily="34" charset="0"/>
                </a:rPr>
                <a:t>Produk</a:t>
              </a:r>
              <a:endParaRPr lang="en-US" sz="3600" b="1" dirty="0">
                <a:solidFill>
                  <a:srgbClr val="F06881"/>
                </a:solidFill>
                <a:latin typeface="Calibri" panose="020F0502020204030204" pitchFamily="34" charset="0"/>
              </a:endParaRPr>
            </a:p>
          </p:txBody>
        </p:sp>
      </p:grpSp>
      <p:sp>
        <p:nvSpPr>
          <p:cNvPr id="2" name="Rectangle 1"/>
          <p:cNvSpPr/>
          <p:nvPr/>
        </p:nvSpPr>
        <p:spPr>
          <a:xfrm rot="215982">
            <a:off x="1712157" y="3165438"/>
            <a:ext cx="2112861" cy="923330"/>
          </a:xfrm>
          <a:prstGeom prst="rect">
            <a:avLst/>
          </a:prstGeom>
        </p:spPr>
        <p:txBody>
          <a:bodyPr wrap="square">
            <a:spAutoFit/>
          </a:bodyPr>
          <a:lstStyle/>
          <a:p>
            <a:pPr marL="623888" indent="-266700">
              <a:buFont typeface="Wingdings" panose="05000000000000000000" pitchFamily="2" charset="2"/>
              <a:buChar char="ü"/>
            </a:pPr>
            <a:r>
              <a:rPr lang="en-US" dirty="0" err="1">
                <a:latin typeface="Calibri" panose="020F0502020204030204" pitchFamily="34" charset="0"/>
              </a:rPr>
              <a:t>rumus</a:t>
            </a:r>
            <a:r>
              <a:rPr lang="en-US" dirty="0">
                <a:latin typeface="Calibri" panose="020F0502020204030204" pitchFamily="34" charset="0"/>
              </a:rPr>
              <a:t>, </a:t>
            </a:r>
          </a:p>
          <a:p>
            <a:pPr marL="623888" indent="-266700">
              <a:buFont typeface="Wingdings" panose="05000000000000000000" pitchFamily="2" charset="2"/>
              <a:buChar char="ü"/>
            </a:pPr>
            <a:r>
              <a:rPr lang="en-US" dirty="0" err="1">
                <a:latin typeface="Calibri" panose="020F0502020204030204" pitchFamily="34" charset="0"/>
              </a:rPr>
              <a:t>teori</a:t>
            </a:r>
            <a:r>
              <a:rPr lang="en-US" dirty="0">
                <a:latin typeface="Calibri" panose="020F0502020204030204" pitchFamily="34" charset="0"/>
              </a:rPr>
              <a:t>, </a:t>
            </a:r>
            <a:r>
              <a:rPr lang="en-US" dirty="0" err="1">
                <a:latin typeface="Calibri" panose="020F0502020204030204" pitchFamily="34" charset="0"/>
              </a:rPr>
              <a:t>dan</a:t>
            </a:r>
            <a:endParaRPr lang="en-US" dirty="0">
              <a:latin typeface="Calibri" panose="020F0502020204030204" pitchFamily="34" charset="0"/>
            </a:endParaRPr>
          </a:p>
          <a:p>
            <a:pPr marL="623888" indent="-266700">
              <a:buFont typeface="Wingdings" panose="05000000000000000000" pitchFamily="2" charset="2"/>
              <a:buChar char="ü"/>
            </a:pPr>
            <a:r>
              <a:rPr lang="en-US" dirty="0">
                <a:latin typeface="Calibri" panose="020F0502020204030204" pitchFamily="34" charset="0"/>
              </a:rPr>
              <a:t>model.</a:t>
            </a:r>
            <a:endParaRPr lang="id-ID" dirty="0">
              <a:latin typeface="Calibri" panose="020F0502020204030204" pitchFamily="34" charset="0"/>
            </a:endParaRPr>
          </a:p>
        </p:txBody>
      </p:sp>
      <p:grpSp>
        <p:nvGrpSpPr>
          <p:cNvPr id="10" name="Group 9"/>
          <p:cNvGrpSpPr/>
          <p:nvPr/>
        </p:nvGrpSpPr>
        <p:grpSpPr>
          <a:xfrm>
            <a:off x="3467897" y="3017420"/>
            <a:ext cx="1809801" cy="1872208"/>
            <a:chOff x="6963075" y="2727391"/>
            <a:chExt cx="1809801" cy="1872208"/>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35154" t="36000" r="36143" b="22000"/>
            <a:stretch/>
          </p:blipFill>
          <p:spPr>
            <a:xfrm rot="335140">
              <a:off x="6963075" y="2727391"/>
              <a:ext cx="1809801" cy="1872208"/>
            </a:xfrm>
            <a:prstGeom prst="rect">
              <a:avLst/>
            </a:prstGeom>
          </p:spPr>
        </p:pic>
        <p:sp>
          <p:nvSpPr>
            <p:cNvPr id="12" name="Rectangle 11"/>
            <p:cNvSpPr/>
            <p:nvPr/>
          </p:nvSpPr>
          <p:spPr>
            <a:xfrm rot="273043">
              <a:off x="7177897" y="3156327"/>
              <a:ext cx="1467130" cy="1015663"/>
            </a:xfrm>
            <a:prstGeom prst="rect">
              <a:avLst/>
            </a:prstGeom>
          </p:spPr>
          <p:txBody>
            <a:bodyPr wrap="square">
              <a:spAutoFit/>
            </a:bodyPr>
            <a:lstStyle/>
            <a:p>
              <a:r>
                <a:rPr lang="en-US" sz="1200" dirty="0" err="1">
                  <a:latin typeface="Calibri" panose="020F0502020204030204" pitchFamily="34" charset="0"/>
                </a:rPr>
                <a:t>Penjelasan</a:t>
              </a:r>
              <a:r>
                <a:rPr lang="en-US" sz="1200" dirty="0">
                  <a:latin typeface="Calibri" panose="020F0502020204030204" pitchFamily="34" charset="0"/>
                </a:rPr>
                <a:t> </a:t>
              </a:r>
              <a:r>
                <a:rPr lang="en-US" sz="1200" dirty="0" err="1">
                  <a:latin typeface="Calibri" panose="020F0502020204030204" pitchFamily="34" charset="0"/>
                </a:rPr>
                <a:t>lebih</a:t>
              </a:r>
              <a:r>
                <a:rPr lang="en-US" sz="1200" dirty="0">
                  <a:latin typeface="Calibri" panose="020F0502020204030204" pitchFamily="34" charset="0"/>
                </a:rPr>
                <a:t> detail, </a:t>
              </a:r>
              <a:r>
                <a:rPr lang="en-US" sz="1200" dirty="0" err="1">
                  <a:latin typeface="Calibri" panose="020F0502020204030204" pitchFamily="34" charset="0"/>
                </a:rPr>
                <a:t>ada</a:t>
              </a:r>
              <a:r>
                <a:rPr lang="en-US" sz="1200" dirty="0">
                  <a:latin typeface="Calibri" panose="020F0502020204030204" pitchFamily="34" charset="0"/>
                </a:rPr>
                <a:t> di </a:t>
              </a:r>
              <a:r>
                <a:rPr lang="en-US" sz="1200" dirty="0" err="1">
                  <a:latin typeface="Calibri" panose="020F0502020204030204" pitchFamily="34" charset="0"/>
                </a:rPr>
                <a:t>buku</a:t>
              </a:r>
              <a:r>
                <a:rPr lang="en-US" sz="1200" dirty="0">
                  <a:latin typeface="Calibri" panose="020F0502020204030204" pitchFamily="34" charset="0"/>
                </a:rPr>
                <a:t> IPA Fisika SMA </a:t>
              </a:r>
              <a:r>
                <a:rPr lang="en-US" sz="1200" dirty="0" err="1">
                  <a:latin typeface="Calibri" panose="020F0502020204030204" pitchFamily="34" charset="0"/>
                </a:rPr>
                <a:t>Penerbit</a:t>
              </a:r>
              <a:r>
                <a:rPr lang="en-US" sz="1200" dirty="0">
                  <a:latin typeface="Calibri" panose="020F0502020204030204" pitchFamily="34" charset="0"/>
                </a:rPr>
                <a:t> </a:t>
              </a:r>
              <a:r>
                <a:rPr lang="en-US" sz="1200" dirty="0" err="1">
                  <a:latin typeface="Calibri" panose="020F0502020204030204" pitchFamily="34" charset="0"/>
                </a:rPr>
                <a:t>Erlangga</a:t>
              </a:r>
              <a:r>
                <a:rPr lang="en-US" sz="1200" dirty="0">
                  <a:latin typeface="Calibri" panose="020F0502020204030204" pitchFamily="34" charset="0"/>
                </a:rPr>
                <a:t> Hal 3</a:t>
              </a:r>
              <a:r>
                <a:rPr lang="en-US" sz="1200" dirty="0">
                  <a:latin typeface="Calibri" panose="020F0502020204030204" pitchFamily="34" charset="0"/>
                  <a:sym typeface="Symbol" panose="05050102010706020507" pitchFamily="18" charset="2"/>
                </a:rPr>
                <a:t></a:t>
              </a:r>
              <a:r>
                <a:rPr lang="en-US" sz="1200" dirty="0">
                  <a:latin typeface="Calibri" panose="020F0502020204030204" pitchFamily="34" charset="0"/>
                </a:rPr>
                <a:t>6. </a:t>
              </a:r>
              <a:endParaRPr lang="id-ID" sz="1200" dirty="0">
                <a:latin typeface="Calibri" panose="020F0502020204030204" pitchFamily="34" charset="0"/>
              </a:endParaRPr>
            </a:p>
          </p:txBody>
        </p:sp>
      </p:grpSp>
    </p:spTree>
    <p:extLst>
      <p:ext uri="{BB962C8B-B14F-4D97-AF65-F5344CB8AC3E}">
        <p14:creationId xmlns:p14="http://schemas.microsoft.com/office/powerpoint/2010/main" val="183605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6" dur="500"/>
                                        <p:tgtEl>
                                          <p:spTgt spid="15">
                                            <p:txEl>
                                              <p:pRg st="0" end="0"/>
                                            </p:txEl>
                                          </p:spTgt>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0" dur="500"/>
                                        <p:tgtEl>
                                          <p:spTgt spid="15">
                                            <p:txEl>
                                              <p:pRg st="1" end="1"/>
                                            </p:txEl>
                                          </p:spTgt>
                                        </p:tgtEl>
                                      </p:cBhvr>
                                    </p:animEffect>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24" dur="500"/>
                                        <p:tgtEl>
                                          <p:spTgt spid="15">
                                            <p:txEl>
                                              <p:pRg st="2" end="2"/>
                                            </p:txEl>
                                          </p:spTgt>
                                        </p:tgtEl>
                                      </p:cBhvr>
                                    </p:animEffect>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28" dur="500"/>
                                        <p:tgtEl>
                                          <p:spTgt spid="15">
                                            <p:txEl>
                                              <p:pRg st="3" end="3"/>
                                            </p:txEl>
                                          </p:spTgt>
                                        </p:tgtEl>
                                      </p:cBhvr>
                                    </p:animEffect>
                                  </p:childTnLst>
                                </p:cTn>
                              </p:par>
                            </p:childTnLst>
                          </p:cTn>
                        </p:par>
                        <p:par>
                          <p:cTn id="29" fill="hold">
                            <p:stCondLst>
                              <p:cond delay="3000"/>
                            </p:stCondLst>
                            <p:childTnLst>
                              <p:par>
                                <p:cTn id="30" presetID="14" presetClass="entr" presetSubtype="10" fill="hold" nodeType="after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32" dur="500"/>
                                        <p:tgtEl>
                                          <p:spTgt spid="15">
                                            <p:txEl>
                                              <p:pRg st="4" end="4"/>
                                            </p:txEl>
                                          </p:spTgt>
                                        </p:tgtEl>
                                      </p:cBhvr>
                                    </p:animEffect>
                                  </p:childTnLst>
                                </p:cTn>
                              </p:par>
                            </p:childTnLst>
                          </p:cTn>
                        </p:par>
                        <p:par>
                          <p:cTn id="33" fill="hold">
                            <p:stCondLst>
                              <p:cond delay="3500"/>
                            </p:stCondLst>
                            <p:childTnLst>
                              <p:par>
                                <p:cTn id="34" presetID="14" presetClass="entr" presetSubtype="10" fill="hold" nodeType="after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36" dur="500"/>
                                        <p:tgtEl>
                                          <p:spTgt spid="15">
                                            <p:txEl>
                                              <p:pRg st="5" end="5"/>
                                            </p:txEl>
                                          </p:spTgt>
                                        </p:tgtEl>
                                      </p:cBhvr>
                                    </p:animEffect>
                                  </p:childTnLst>
                                </p:cTn>
                              </p:par>
                            </p:childTnLst>
                          </p:cTn>
                        </p:par>
                        <p:par>
                          <p:cTn id="37" fill="hold">
                            <p:stCondLst>
                              <p:cond delay="4000"/>
                            </p:stCondLst>
                            <p:childTnLst>
                              <p:par>
                                <p:cTn id="38" presetID="14" presetClass="entr" presetSubtype="10" fill="hold" nodeType="afterEffect">
                                  <p:stCondLst>
                                    <p:cond delay="0"/>
                                  </p:stCondLst>
                                  <p:childTnLst>
                                    <p:set>
                                      <p:cBhvr>
                                        <p:cTn id="39"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40" dur="500"/>
                                        <p:tgtEl>
                                          <p:spTgt spid="15">
                                            <p:txEl>
                                              <p:pRg st="6" end="6"/>
                                            </p:txEl>
                                          </p:spTgt>
                                        </p:tgtEl>
                                      </p:cBhvr>
                                    </p:animEffect>
                                  </p:childTnLst>
                                </p:cTn>
                              </p:par>
                            </p:childTnLst>
                          </p:cTn>
                        </p:par>
                        <p:par>
                          <p:cTn id="41" fill="hold">
                            <p:stCondLst>
                              <p:cond delay="4500"/>
                            </p:stCondLst>
                            <p:childTnLst>
                              <p:par>
                                <p:cTn id="42" presetID="14" presetClass="entr" presetSubtype="10" fill="hold" nodeType="afterEffect">
                                  <p:stCondLst>
                                    <p:cond delay="0"/>
                                  </p:stCondLst>
                                  <p:childTnLst>
                                    <p:set>
                                      <p:cBhvr>
                                        <p:cTn id="43" dur="1" fill="hold">
                                          <p:stCondLst>
                                            <p:cond delay="0"/>
                                          </p:stCondLst>
                                        </p:cTn>
                                        <p:tgtEl>
                                          <p:spTgt spid="2">
                                            <p:txEl>
                                              <p:pRg st="0" end="0"/>
                                            </p:txEl>
                                          </p:spTgt>
                                        </p:tgtEl>
                                        <p:attrNameLst>
                                          <p:attrName>style.visibility</p:attrName>
                                        </p:attrNameLst>
                                      </p:cBhvr>
                                      <p:to>
                                        <p:strVal val="visible"/>
                                      </p:to>
                                    </p:set>
                                    <p:animEffect transition="in" filter="randombar(horizontal)">
                                      <p:cBhvr>
                                        <p:cTn id="44" dur="500"/>
                                        <p:tgtEl>
                                          <p:spTgt spid="2">
                                            <p:txEl>
                                              <p:pRg st="0" end="0"/>
                                            </p:txEl>
                                          </p:spTgt>
                                        </p:tgtEl>
                                      </p:cBhvr>
                                    </p:animEffect>
                                  </p:childTnLst>
                                </p:cTn>
                              </p:par>
                            </p:childTnLst>
                          </p:cTn>
                        </p:par>
                        <p:par>
                          <p:cTn id="45" fill="hold">
                            <p:stCondLst>
                              <p:cond delay="5000"/>
                            </p:stCondLst>
                            <p:childTnLst>
                              <p:par>
                                <p:cTn id="46" presetID="14" presetClass="entr" presetSubtype="10" fill="hold" nodeType="afterEffect">
                                  <p:stCondLst>
                                    <p:cond delay="0"/>
                                  </p:stCondLst>
                                  <p:childTnLst>
                                    <p:set>
                                      <p:cBhvr>
                                        <p:cTn id="47" dur="1" fill="hold">
                                          <p:stCondLst>
                                            <p:cond delay="0"/>
                                          </p:stCondLst>
                                        </p:cTn>
                                        <p:tgtEl>
                                          <p:spTgt spid="2">
                                            <p:txEl>
                                              <p:pRg st="1" end="1"/>
                                            </p:txEl>
                                          </p:spTgt>
                                        </p:tgtEl>
                                        <p:attrNameLst>
                                          <p:attrName>style.visibility</p:attrName>
                                        </p:attrNameLst>
                                      </p:cBhvr>
                                      <p:to>
                                        <p:strVal val="visible"/>
                                      </p:to>
                                    </p:set>
                                    <p:animEffect transition="in" filter="randombar(horizontal)">
                                      <p:cBhvr>
                                        <p:cTn id="48" dur="500"/>
                                        <p:tgtEl>
                                          <p:spTgt spid="2">
                                            <p:txEl>
                                              <p:pRg st="1" end="1"/>
                                            </p:txEl>
                                          </p:spTgt>
                                        </p:tgtEl>
                                      </p:cBhvr>
                                    </p:animEffect>
                                  </p:childTnLst>
                                </p:cTn>
                              </p:par>
                            </p:childTnLst>
                          </p:cTn>
                        </p:par>
                        <p:par>
                          <p:cTn id="49" fill="hold">
                            <p:stCondLst>
                              <p:cond delay="5500"/>
                            </p:stCondLst>
                            <p:childTnLst>
                              <p:par>
                                <p:cTn id="50" presetID="14" presetClass="entr" presetSubtype="10" fill="hold" nodeType="after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52" dur="500"/>
                                        <p:tgtEl>
                                          <p:spTgt spid="2">
                                            <p:txEl>
                                              <p:pRg st="2" end="2"/>
                                            </p:txEl>
                                          </p:spTgt>
                                        </p:tgtEl>
                                      </p:cBhvr>
                                    </p:animEffect>
                                  </p:childTnLst>
                                </p:cTn>
                              </p:par>
                            </p:childTnLst>
                          </p:cTn>
                        </p:par>
                        <p:par>
                          <p:cTn id="53" fill="hold">
                            <p:stCondLst>
                              <p:cond delay="6000"/>
                            </p:stCondLst>
                            <p:childTnLst>
                              <p:par>
                                <p:cTn id="54" presetID="53" presetClass="entr" presetSubtype="16"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E7"/>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0" r="46063"/>
          <a:stretch/>
        </p:blipFill>
        <p:spPr>
          <a:xfrm>
            <a:off x="0" y="-20538"/>
            <a:ext cx="4932040" cy="5164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
        <p:nvSpPr>
          <p:cNvPr id="15" name="TextBox 14">
            <a:extLst>
              <a:ext uri="{FF2B5EF4-FFF2-40B4-BE49-F238E27FC236}">
                <a16:creationId xmlns:a16="http://schemas.microsoft.com/office/drawing/2014/main" id="{53AE699B-30D0-ABCE-87FF-7D39739FE66E}"/>
              </a:ext>
            </a:extLst>
          </p:cNvPr>
          <p:cNvSpPr txBox="1"/>
          <p:nvPr/>
        </p:nvSpPr>
        <p:spPr>
          <a:xfrm rot="278743">
            <a:off x="258164" y="239505"/>
            <a:ext cx="4045188" cy="3416320"/>
          </a:xfrm>
          <a:prstGeom prst="rect">
            <a:avLst/>
          </a:prstGeom>
          <a:noFill/>
        </p:spPr>
        <p:txBody>
          <a:bodyPr wrap="square">
            <a:spAutoFit/>
          </a:bodyPr>
          <a:lstStyle/>
          <a:p>
            <a:pPr marL="380990" indent="-380990">
              <a:buFont typeface="Wingdings" panose="05000000000000000000" pitchFamily="2" charset="2"/>
              <a:buChar char="§"/>
            </a:pPr>
            <a:r>
              <a:rPr lang="id-ID" dirty="0">
                <a:latin typeface="Calibri" panose="020F0502020204030204" pitchFamily="34" charset="0"/>
              </a:rPr>
              <a:t>Pemahaman fisika sebagai proses adalah pemahaman mengenai bagaimana informasi ilmiah dalam fisika diperoleh, diuji, dan divalidasikan. </a:t>
            </a:r>
          </a:p>
          <a:p>
            <a:pPr marL="380990" indent="-380990">
              <a:buFont typeface="Wingdings" panose="05000000000000000000" pitchFamily="2" charset="2"/>
              <a:buChar char="§"/>
            </a:pPr>
            <a:r>
              <a:rPr lang="id-ID" dirty="0">
                <a:latin typeface="Calibri" panose="020F0502020204030204" pitchFamily="34" charset="0"/>
              </a:rPr>
              <a:t>Pemahaman fisika sebagai proses sangat berkaitan dengan fenomena, dugaan, pengamatan, pengukuran, penyelidikan, dan publikasi. </a:t>
            </a:r>
          </a:p>
          <a:p>
            <a:pPr marL="380990" indent="-380990">
              <a:buFont typeface="Wingdings" panose="05000000000000000000" pitchFamily="2" charset="2"/>
              <a:buChar char="§"/>
            </a:pPr>
            <a:r>
              <a:rPr lang="id-ID" dirty="0">
                <a:latin typeface="Calibri" panose="020F0502020204030204" pitchFamily="34" charset="0"/>
              </a:rPr>
              <a:t>Pembelajaran fisika sebagai proses hendaknya berhasil mengembangkan keterampilan proses sains. </a:t>
            </a:r>
          </a:p>
        </p:txBody>
      </p:sp>
      <p:grpSp>
        <p:nvGrpSpPr>
          <p:cNvPr id="18" name="Group 17"/>
          <p:cNvGrpSpPr/>
          <p:nvPr/>
        </p:nvGrpSpPr>
        <p:grpSpPr>
          <a:xfrm>
            <a:off x="5364088" y="1563638"/>
            <a:ext cx="3384376" cy="2592288"/>
            <a:chOff x="5364088" y="1563638"/>
            <a:chExt cx="3384376" cy="259228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662" t="30400" r="4326" b="19200"/>
            <a:stretch/>
          </p:blipFill>
          <p:spPr>
            <a:xfrm>
              <a:off x="5364088" y="1563638"/>
              <a:ext cx="3384376" cy="2592288"/>
            </a:xfrm>
            <a:prstGeom prst="rect">
              <a:avLst/>
            </a:prstGeom>
          </p:spPr>
        </p:pic>
        <p:sp>
          <p:nvSpPr>
            <p:cNvPr id="1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5527789" y="2283718"/>
              <a:ext cx="2970584" cy="161269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lnSpc>
                  <a:spcPct val="100000"/>
                </a:lnSpc>
              </a:pPr>
              <a:r>
                <a:rPr lang="en-US" sz="3600" b="1" dirty="0">
                  <a:solidFill>
                    <a:srgbClr val="F06881"/>
                  </a:solidFill>
                  <a:latin typeface="Calibri" panose="020F0502020204030204" pitchFamily="34" charset="0"/>
                </a:rPr>
                <a:t>Fisika </a:t>
              </a:r>
              <a:r>
                <a:rPr lang="en-US" sz="3600" b="1" dirty="0" err="1">
                  <a:solidFill>
                    <a:srgbClr val="F06881"/>
                  </a:solidFill>
                  <a:latin typeface="Calibri" panose="020F0502020204030204" pitchFamily="34" charset="0"/>
                </a:rPr>
                <a:t>sebagai</a:t>
              </a:r>
              <a:r>
                <a:rPr lang="en-US" sz="3600" b="1" dirty="0">
                  <a:solidFill>
                    <a:srgbClr val="F06881"/>
                  </a:solidFill>
                  <a:latin typeface="Calibri" panose="020F0502020204030204" pitchFamily="34" charset="0"/>
                </a:rPr>
                <a:t> Proses</a:t>
              </a:r>
            </a:p>
          </p:txBody>
        </p:sp>
      </p:grpSp>
    </p:spTree>
    <p:extLst>
      <p:ext uri="{BB962C8B-B14F-4D97-AF65-F5344CB8AC3E}">
        <p14:creationId xmlns:p14="http://schemas.microsoft.com/office/powerpoint/2010/main" val="3941574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6" dur="500"/>
                                        <p:tgtEl>
                                          <p:spTgt spid="15">
                                            <p:txEl>
                                              <p:pRg st="0" end="0"/>
                                            </p:txEl>
                                          </p:spTgt>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0" dur="500"/>
                                        <p:tgtEl>
                                          <p:spTgt spid="15">
                                            <p:txEl>
                                              <p:pRg st="1" end="1"/>
                                            </p:txEl>
                                          </p:spTgt>
                                        </p:tgtEl>
                                      </p:cBhvr>
                                    </p:animEffect>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2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E7"/>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0" r="46063"/>
          <a:stretch/>
        </p:blipFill>
        <p:spPr>
          <a:xfrm>
            <a:off x="0" y="-20538"/>
            <a:ext cx="4932040" cy="5164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
        <p:nvSpPr>
          <p:cNvPr id="15" name="TextBox 14">
            <a:extLst>
              <a:ext uri="{FF2B5EF4-FFF2-40B4-BE49-F238E27FC236}">
                <a16:creationId xmlns:a16="http://schemas.microsoft.com/office/drawing/2014/main" id="{53AE699B-30D0-ABCE-87FF-7D39739FE66E}"/>
              </a:ext>
            </a:extLst>
          </p:cNvPr>
          <p:cNvSpPr txBox="1"/>
          <p:nvPr/>
        </p:nvSpPr>
        <p:spPr>
          <a:xfrm rot="278743">
            <a:off x="258164" y="261485"/>
            <a:ext cx="4045188" cy="2308324"/>
          </a:xfrm>
          <a:prstGeom prst="rect">
            <a:avLst/>
          </a:prstGeom>
          <a:noFill/>
        </p:spPr>
        <p:txBody>
          <a:bodyPr wrap="square">
            <a:spAutoFit/>
          </a:bodyPr>
          <a:lstStyle/>
          <a:p>
            <a:pPr marL="380990" indent="-380990">
              <a:buFont typeface="Wingdings" panose="05000000000000000000" pitchFamily="2" charset="2"/>
              <a:buChar char="§"/>
            </a:pPr>
            <a:r>
              <a:rPr lang="id-ID" dirty="0">
                <a:latin typeface="Calibri" panose="020F0502020204030204" pitchFamily="34" charset="0"/>
              </a:rPr>
              <a:t>Indikator dari setiap keterampilan proses meliputi mengamati, mengklasifikasi, mengukur, mengajukan pertanyaan, merumuskan hipotesis, merencanakan penyelidikan, menafsirkan, dan mengomunikasikan.</a:t>
            </a:r>
          </a:p>
        </p:txBody>
      </p:sp>
      <p:grpSp>
        <p:nvGrpSpPr>
          <p:cNvPr id="18" name="Group 17"/>
          <p:cNvGrpSpPr/>
          <p:nvPr/>
        </p:nvGrpSpPr>
        <p:grpSpPr>
          <a:xfrm>
            <a:off x="5364088" y="1563638"/>
            <a:ext cx="3384376" cy="2592288"/>
            <a:chOff x="5364088" y="1563638"/>
            <a:chExt cx="3384376" cy="259228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662" t="30400" r="4326" b="19200"/>
            <a:stretch/>
          </p:blipFill>
          <p:spPr>
            <a:xfrm>
              <a:off x="5364088" y="1563638"/>
              <a:ext cx="3384376" cy="2592288"/>
            </a:xfrm>
            <a:prstGeom prst="rect">
              <a:avLst/>
            </a:prstGeom>
          </p:spPr>
        </p:pic>
        <p:sp>
          <p:nvSpPr>
            <p:cNvPr id="1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5527789" y="2283718"/>
              <a:ext cx="2970584" cy="161269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lnSpc>
                  <a:spcPct val="100000"/>
                </a:lnSpc>
              </a:pPr>
              <a:r>
                <a:rPr lang="en-US" sz="3600" b="1" dirty="0">
                  <a:solidFill>
                    <a:srgbClr val="F06881"/>
                  </a:solidFill>
                  <a:latin typeface="Calibri" panose="020F0502020204030204" pitchFamily="34" charset="0"/>
                </a:rPr>
                <a:t>Fisika </a:t>
              </a:r>
              <a:r>
                <a:rPr lang="en-US" sz="3600" b="1" dirty="0" err="1">
                  <a:solidFill>
                    <a:srgbClr val="F06881"/>
                  </a:solidFill>
                  <a:latin typeface="Calibri" panose="020F0502020204030204" pitchFamily="34" charset="0"/>
                </a:rPr>
                <a:t>sebagai</a:t>
              </a:r>
              <a:r>
                <a:rPr lang="en-US" sz="3600" b="1" dirty="0">
                  <a:solidFill>
                    <a:srgbClr val="F06881"/>
                  </a:solidFill>
                  <a:latin typeface="Calibri" panose="020F0502020204030204" pitchFamily="34" charset="0"/>
                </a:rPr>
                <a:t> Proses</a:t>
              </a:r>
            </a:p>
          </p:txBody>
        </p:sp>
      </p:grpSp>
    </p:spTree>
    <p:extLst>
      <p:ext uri="{BB962C8B-B14F-4D97-AF65-F5344CB8AC3E}">
        <p14:creationId xmlns:p14="http://schemas.microsoft.com/office/powerpoint/2010/main" val="26286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7"/>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400" r="46063"/>
          <a:stretch/>
        </p:blipFill>
        <p:spPr>
          <a:xfrm>
            <a:off x="0" y="-20538"/>
            <a:ext cx="4932040" cy="51640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436"/>
            <a:ext cx="9144000" cy="512064"/>
          </a:xfrm>
          <a:prstGeom prst="rect">
            <a:avLst/>
          </a:prstGeom>
        </p:spPr>
      </p:pic>
      <p:sp>
        <p:nvSpPr>
          <p:cNvPr id="15" name="TextBox 14">
            <a:extLst>
              <a:ext uri="{FF2B5EF4-FFF2-40B4-BE49-F238E27FC236}">
                <a16:creationId xmlns:a16="http://schemas.microsoft.com/office/drawing/2014/main" id="{53AE699B-30D0-ABCE-87FF-7D39739FE66E}"/>
              </a:ext>
            </a:extLst>
          </p:cNvPr>
          <p:cNvSpPr txBox="1"/>
          <p:nvPr/>
        </p:nvSpPr>
        <p:spPr>
          <a:xfrm rot="278743">
            <a:off x="258023" y="280108"/>
            <a:ext cx="4130711" cy="4247317"/>
          </a:xfrm>
          <a:prstGeom prst="rect">
            <a:avLst/>
          </a:prstGeom>
          <a:noFill/>
        </p:spPr>
        <p:txBody>
          <a:bodyPr wrap="square">
            <a:spAutoFit/>
          </a:bodyPr>
          <a:lstStyle/>
          <a:p>
            <a:pPr marL="380990" indent="-380990">
              <a:buFont typeface="Wingdings" panose="05000000000000000000" pitchFamily="2" charset="2"/>
              <a:buChar char="§"/>
            </a:pPr>
            <a:r>
              <a:rPr lang="id-ID" dirty="0">
                <a:latin typeface="Calibri" panose="020F0502020204030204" pitchFamily="34" charset="0"/>
              </a:rPr>
              <a:t>Pemikiran para ilmuwan sains dipandang sebagai kegiatan kreatif karena ide-ide dan penjelasan dari suatu gejala alam disusun dalam pikiran dan sikap ilmiah yang baik. </a:t>
            </a:r>
          </a:p>
          <a:p>
            <a:pPr marL="380990" indent="-380990">
              <a:buFont typeface="Wingdings" panose="05000000000000000000" pitchFamily="2" charset="2"/>
              <a:buChar char="§"/>
            </a:pPr>
            <a:r>
              <a:rPr lang="id-ID" dirty="0">
                <a:latin typeface="Calibri" panose="020F0502020204030204" pitchFamily="34" charset="0"/>
              </a:rPr>
              <a:t>Sikap ilmiah yang harus dimiliki oleh seorang ilmuwan</a:t>
            </a:r>
            <a:r>
              <a:rPr lang="en-US" dirty="0">
                <a:latin typeface="Calibri" panose="020F0502020204030204" pitchFamily="34" charset="0"/>
              </a:rPr>
              <a:t>,</a:t>
            </a:r>
            <a:r>
              <a:rPr lang="id-ID" dirty="0">
                <a:latin typeface="Calibri" panose="020F0502020204030204" pitchFamily="34" charset="0"/>
              </a:rPr>
              <a:t> antara lain</a:t>
            </a:r>
            <a:r>
              <a:rPr lang="en-US" dirty="0">
                <a:latin typeface="Calibri" panose="020F0502020204030204" pitchFamily="34" charset="0"/>
              </a:rPr>
              <a:t>:</a:t>
            </a:r>
          </a:p>
          <a:p>
            <a:pPr marL="714375" indent="-357188">
              <a:buFont typeface="Wingdings" panose="05000000000000000000" pitchFamily="2" charset="2"/>
              <a:buChar char="ü"/>
            </a:pPr>
            <a:r>
              <a:rPr lang="en-US" dirty="0">
                <a:latin typeface="Calibri" panose="020F0502020204030204" pitchFamily="34" charset="0"/>
              </a:rPr>
              <a:t>rasa </a:t>
            </a:r>
            <a:r>
              <a:rPr lang="en-US" dirty="0" err="1">
                <a:latin typeface="Calibri" panose="020F0502020204030204" pitchFamily="34" charset="0"/>
              </a:rPr>
              <a:t>ingin</a:t>
            </a:r>
            <a:r>
              <a:rPr lang="en-US" dirty="0">
                <a:latin typeface="Calibri" panose="020F0502020204030204" pitchFamily="34" charset="0"/>
              </a:rPr>
              <a:t> </a:t>
            </a:r>
            <a:r>
              <a:rPr lang="en-US" dirty="0" err="1">
                <a:latin typeface="Calibri" panose="020F0502020204030204" pitchFamily="34" charset="0"/>
              </a:rPr>
              <a:t>tahu</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teliti</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objektif</a:t>
            </a:r>
            <a:r>
              <a:rPr lang="en-US" dirty="0">
                <a:latin typeface="Calibri" panose="020F0502020204030204" pitchFamily="34" charset="0"/>
              </a:rPr>
              <a:t> </a:t>
            </a:r>
            <a:r>
              <a:rPr lang="en-US" dirty="0" err="1">
                <a:latin typeface="Calibri" panose="020F0502020204030204" pitchFamily="34" charset="0"/>
              </a:rPr>
              <a:t>dan</a:t>
            </a:r>
            <a:r>
              <a:rPr lang="en-US" dirty="0">
                <a:latin typeface="Calibri" panose="020F0502020204030204" pitchFamily="34" charset="0"/>
              </a:rPr>
              <a:t> </a:t>
            </a:r>
            <a:r>
              <a:rPr lang="en-US" dirty="0" err="1">
                <a:latin typeface="Calibri" panose="020F0502020204030204" pitchFamily="34" charset="0"/>
              </a:rPr>
              <a:t>jujur</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bertanggungjawab</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kritis</a:t>
            </a:r>
            <a:r>
              <a:rPr lang="en-US" dirty="0">
                <a:latin typeface="Calibri" panose="020F0502020204030204" pitchFamily="34" charset="0"/>
              </a:rPr>
              <a:t> </a:t>
            </a:r>
            <a:r>
              <a:rPr lang="en-US" dirty="0" err="1">
                <a:latin typeface="Calibri" panose="020F0502020204030204" pitchFamily="34" charset="0"/>
              </a:rPr>
              <a:t>dan</a:t>
            </a:r>
            <a:r>
              <a:rPr lang="en-US" dirty="0">
                <a:latin typeface="Calibri" panose="020F0502020204030204" pitchFamily="34" charset="0"/>
              </a:rPr>
              <a:t> </a:t>
            </a:r>
            <a:r>
              <a:rPr lang="en-US" dirty="0" err="1">
                <a:latin typeface="Calibri" panose="020F0502020204030204" pitchFamily="34" charset="0"/>
              </a:rPr>
              <a:t>kreatif</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memiliki</a:t>
            </a:r>
            <a:r>
              <a:rPr lang="en-US" dirty="0">
                <a:latin typeface="Calibri" panose="020F0502020204030204" pitchFamily="34" charset="0"/>
              </a:rPr>
              <a:t> </a:t>
            </a:r>
            <a:r>
              <a:rPr lang="en-US" dirty="0" err="1">
                <a:latin typeface="Calibri" panose="020F0502020204030204" pitchFamily="34" charset="0"/>
              </a:rPr>
              <a:t>pikiran</a:t>
            </a:r>
            <a:r>
              <a:rPr lang="en-US" dirty="0">
                <a:latin typeface="Calibri" panose="020F0502020204030204" pitchFamily="34" charset="0"/>
              </a:rPr>
              <a:t> yang </a:t>
            </a:r>
            <a:r>
              <a:rPr lang="en-US" dirty="0" err="1">
                <a:latin typeface="Calibri" panose="020F0502020204030204" pitchFamily="34" charset="0"/>
              </a:rPr>
              <a:t>terbuka</a:t>
            </a:r>
            <a:r>
              <a:rPr lang="en-US" dirty="0">
                <a:latin typeface="Calibri" panose="020F0502020204030204" pitchFamily="34" charset="0"/>
              </a:rPr>
              <a:t>, </a:t>
            </a:r>
            <a:r>
              <a:rPr lang="en-US" dirty="0" err="1">
                <a:latin typeface="Calibri" panose="020F0502020204030204" pitchFamily="34" charset="0"/>
              </a:rPr>
              <a:t>serta</a:t>
            </a:r>
            <a:r>
              <a:rPr lang="en-US" dirty="0">
                <a:latin typeface="Calibri" panose="020F0502020204030204" pitchFamily="34" charset="0"/>
              </a:rPr>
              <a:t> </a:t>
            </a:r>
          </a:p>
          <a:p>
            <a:pPr marL="714375" indent="-357188">
              <a:buFont typeface="Wingdings" panose="05000000000000000000" pitchFamily="2" charset="2"/>
              <a:buChar char="ü"/>
            </a:pPr>
            <a:r>
              <a:rPr lang="en-US" dirty="0" err="1">
                <a:latin typeface="Calibri" panose="020F0502020204030204" pitchFamily="34" charset="0"/>
              </a:rPr>
              <a:t>tekun</a:t>
            </a:r>
            <a:r>
              <a:rPr lang="en-US" dirty="0">
                <a:latin typeface="Calibri" panose="020F0502020204030204" pitchFamily="34" charset="0"/>
              </a:rPr>
              <a:t> </a:t>
            </a:r>
            <a:r>
              <a:rPr lang="en-US" dirty="0" err="1">
                <a:latin typeface="Calibri" panose="020F0502020204030204" pitchFamily="34" charset="0"/>
              </a:rPr>
              <a:t>dan</a:t>
            </a:r>
            <a:r>
              <a:rPr lang="en-US" dirty="0">
                <a:latin typeface="Calibri" panose="020F0502020204030204" pitchFamily="34" charset="0"/>
              </a:rPr>
              <a:t> </a:t>
            </a:r>
            <a:r>
              <a:rPr lang="en-US" dirty="0" err="1">
                <a:latin typeface="Calibri" panose="020F0502020204030204" pitchFamily="34" charset="0"/>
              </a:rPr>
              <a:t>tidak</a:t>
            </a:r>
            <a:r>
              <a:rPr lang="en-US" dirty="0">
                <a:latin typeface="Calibri" panose="020F0502020204030204" pitchFamily="34" charset="0"/>
              </a:rPr>
              <a:t> </a:t>
            </a:r>
            <a:r>
              <a:rPr lang="en-US" dirty="0" err="1">
                <a:latin typeface="Calibri" panose="020F0502020204030204" pitchFamily="34" charset="0"/>
              </a:rPr>
              <a:t>mudah</a:t>
            </a:r>
            <a:r>
              <a:rPr lang="en-US" dirty="0">
                <a:latin typeface="Calibri" panose="020F0502020204030204" pitchFamily="34" charset="0"/>
              </a:rPr>
              <a:t> </a:t>
            </a:r>
            <a:r>
              <a:rPr lang="en-US" dirty="0" err="1">
                <a:latin typeface="Calibri" panose="020F0502020204030204" pitchFamily="34" charset="0"/>
              </a:rPr>
              <a:t>putus</a:t>
            </a:r>
            <a:r>
              <a:rPr lang="en-US" dirty="0">
                <a:latin typeface="Calibri" panose="020F0502020204030204" pitchFamily="34" charset="0"/>
              </a:rPr>
              <a:t> </a:t>
            </a:r>
            <a:r>
              <a:rPr lang="en-US" dirty="0" err="1">
                <a:latin typeface="Calibri" panose="020F0502020204030204" pitchFamily="34" charset="0"/>
              </a:rPr>
              <a:t>asa</a:t>
            </a:r>
            <a:r>
              <a:rPr lang="en-US" dirty="0">
                <a:latin typeface="Calibri" panose="020F0502020204030204" pitchFamily="34" charset="0"/>
              </a:rPr>
              <a:t>.  </a:t>
            </a:r>
            <a:endParaRPr lang="id-ID" dirty="0">
              <a:latin typeface="Calibri" panose="020F0502020204030204" pitchFamily="34" charset="0"/>
            </a:endParaRPr>
          </a:p>
        </p:txBody>
      </p:sp>
      <p:grpSp>
        <p:nvGrpSpPr>
          <p:cNvPr id="18" name="Group 17"/>
          <p:cNvGrpSpPr/>
          <p:nvPr/>
        </p:nvGrpSpPr>
        <p:grpSpPr>
          <a:xfrm>
            <a:off x="5364088" y="1563638"/>
            <a:ext cx="3384376" cy="2592288"/>
            <a:chOff x="5364088" y="1563638"/>
            <a:chExt cx="3384376" cy="259228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8662" t="30400" r="4326" b="19200"/>
            <a:stretch/>
          </p:blipFill>
          <p:spPr>
            <a:xfrm>
              <a:off x="5364088" y="1563638"/>
              <a:ext cx="3384376" cy="2592288"/>
            </a:xfrm>
            <a:prstGeom prst="rect">
              <a:avLst/>
            </a:prstGeom>
          </p:spPr>
        </p:pic>
        <p:sp>
          <p:nvSpPr>
            <p:cNvPr id="17" name="テキスト プレースホルダー 6">
              <a:extLst>
                <a:ext uri="{FF2B5EF4-FFF2-40B4-BE49-F238E27FC236}">
                  <a16:creationId xmlns:a16="http://schemas.microsoft.com/office/drawing/2014/main" id="{4CD14546-9C5B-8002-93EE-E6BA5D226E3F}"/>
                </a:ext>
              </a:extLst>
            </p:cNvPr>
            <p:cNvSpPr txBox="1">
              <a:spLocks/>
            </p:cNvSpPr>
            <p:nvPr/>
          </p:nvSpPr>
          <p:spPr>
            <a:xfrm>
              <a:off x="5527789" y="2283718"/>
              <a:ext cx="2970584" cy="1612690"/>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3200" i="0" kern="1200" baseline="0">
                  <a:solidFill>
                    <a:schemeClr val="accent1"/>
                  </a:solidFill>
                  <a:latin typeface="Route 159 SemiBold"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lnSpc>
                  <a:spcPct val="100000"/>
                </a:lnSpc>
              </a:pPr>
              <a:r>
                <a:rPr lang="en-US" sz="3600" b="1" dirty="0">
                  <a:solidFill>
                    <a:srgbClr val="F06881"/>
                  </a:solidFill>
                  <a:latin typeface="Calibri" panose="020F0502020204030204" pitchFamily="34" charset="0"/>
                </a:rPr>
                <a:t>Fisika </a:t>
              </a:r>
              <a:r>
                <a:rPr lang="en-US" sz="3600" b="1" dirty="0" err="1">
                  <a:solidFill>
                    <a:srgbClr val="F06881"/>
                  </a:solidFill>
                  <a:latin typeface="Calibri" panose="020F0502020204030204" pitchFamily="34" charset="0"/>
                </a:rPr>
                <a:t>sebagai</a:t>
              </a:r>
              <a:r>
                <a:rPr lang="en-US" sz="3600" b="1" dirty="0">
                  <a:solidFill>
                    <a:srgbClr val="F06881"/>
                  </a:solidFill>
                  <a:latin typeface="Calibri" panose="020F0502020204030204" pitchFamily="34" charset="0"/>
                </a:rPr>
                <a:t> </a:t>
              </a:r>
              <a:r>
                <a:rPr lang="en-US" sz="3600" b="1" dirty="0" err="1">
                  <a:solidFill>
                    <a:srgbClr val="F06881"/>
                  </a:solidFill>
                  <a:latin typeface="Calibri" panose="020F0502020204030204" pitchFamily="34" charset="0"/>
                </a:rPr>
                <a:t>Sikap</a:t>
              </a:r>
              <a:endParaRPr lang="en-US" sz="3600" b="1" dirty="0">
                <a:solidFill>
                  <a:srgbClr val="F06881"/>
                </a:solidFill>
                <a:latin typeface="Calibri" panose="020F0502020204030204" pitchFamily="34" charset="0"/>
              </a:endParaRPr>
            </a:p>
          </p:txBody>
        </p:sp>
      </p:grpSp>
    </p:spTree>
    <p:extLst>
      <p:ext uri="{BB962C8B-B14F-4D97-AF65-F5344CB8AC3E}">
        <p14:creationId xmlns:p14="http://schemas.microsoft.com/office/powerpoint/2010/main" val="122770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6" dur="500"/>
                                        <p:tgtEl>
                                          <p:spTgt spid="15">
                                            <p:txEl>
                                              <p:pRg st="0" end="0"/>
                                            </p:txEl>
                                          </p:spTgt>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0" dur="500"/>
                                        <p:tgtEl>
                                          <p:spTgt spid="15">
                                            <p:txEl>
                                              <p:pRg st="1" end="1"/>
                                            </p:txEl>
                                          </p:spTgt>
                                        </p:tgtEl>
                                      </p:cBhvr>
                                    </p:animEffect>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24" dur="500"/>
                                        <p:tgtEl>
                                          <p:spTgt spid="15">
                                            <p:txEl>
                                              <p:pRg st="2" end="2"/>
                                            </p:txEl>
                                          </p:spTgt>
                                        </p:tgtEl>
                                      </p:cBhvr>
                                    </p:animEffect>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28" dur="500"/>
                                        <p:tgtEl>
                                          <p:spTgt spid="15">
                                            <p:txEl>
                                              <p:pRg st="3" end="3"/>
                                            </p:txEl>
                                          </p:spTgt>
                                        </p:tgtEl>
                                      </p:cBhvr>
                                    </p:animEffect>
                                  </p:childTnLst>
                                </p:cTn>
                              </p:par>
                            </p:childTnLst>
                          </p:cTn>
                        </p:par>
                        <p:par>
                          <p:cTn id="29" fill="hold">
                            <p:stCondLst>
                              <p:cond delay="3000"/>
                            </p:stCondLst>
                            <p:childTnLst>
                              <p:par>
                                <p:cTn id="30" presetID="14" presetClass="entr" presetSubtype="10" fill="hold" nodeType="after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32" dur="500"/>
                                        <p:tgtEl>
                                          <p:spTgt spid="15">
                                            <p:txEl>
                                              <p:pRg st="4" end="4"/>
                                            </p:txEl>
                                          </p:spTgt>
                                        </p:tgtEl>
                                      </p:cBhvr>
                                    </p:animEffect>
                                  </p:childTnLst>
                                </p:cTn>
                              </p:par>
                            </p:childTnLst>
                          </p:cTn>
                        </p:par>
                        <p:par>
                          <p:cTn id="33" fill="hold">
                            <p:stCondLst>
                              <p:cond delay="3500"/>
                            </p:stCondLst>
                            <p:childTnLst>
                              <p:par>
                                <p:cTn id="34" presetID="14" presetClass="entr" presetSubtype="10" fill="hold" nodeType="after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36" dur="500"/>
                                        <p:tgtEl>
                                          <p:spTgt spid="15">
                                            <p:txEl>
                                              <p:pRg st="5" end="5"/>
                                            </p:txEl>
                                          </p:spTgt>
                                        </p:tgtEl>
                                      </p:cBhvr>
                                    </p:animEffect>
                                  </p:childTnLst>
                                </p:cTn>
                              </p:par>
                            </p:childTnLst>
                          </p:cTn>
                        </p:par>
                        <p:par>
                          <p:cTn id="37" fill="hold">
                            <p:stCondLst>
                              <p:cond delay="4000"/>
                            </p:stCondLst>
                            <p:childTnLst>
                              <p:par>
                                <p:cTn id="38" presetID="14" presetClass="entr" presetSubtype="10" fill="hold" nodeType="afterEffect">
                                  <p:stCondLst>
                                    <p:cond delay="0"/>
                                  </p:stCondLst>
                                  <p:childTnLst>
                                    <p:set>
                                      <p:cBhvr>
                                        <p:cTn id="39"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40" dur="500"/>
                                        <p:tgtEl>
                                          <p:spTgt spid="15">
                                            <p:txEl>
                                              <p:pRg st="6" end="6"/>
                                            </p:txEl>
                                          </p:spTgt>
                                        </p:tgtEl>
                                      </p:cBhvr>
                                    </p:animEffect>
                                  </p:childTnLst>
                                </p:cTn>
                              </p:par>
                            </p:childTnLst>
                          </p:cTn>
                        </p:par>
                        <p:par>
                          <p:cTn id="41" fill="hold">
                            <p:stCondLst>
                              <p:cond delay="4500"/>
                            </p:stCondLst>
                            <p:childTnLst>
                              <p:par>
                                <p:cTn id="42" presetID="14" presetClass="entr" presetSubtype="10" fill="hold" nodeType="afterEffect">
                                  <p:stCondLst>
                                    <p:cond delay="0"/>
                                  </p:stCondLst>
                                  <p:childTnLst>
                                    <p:set>
                                      <p:cBhvr>
                                        <p:cTn id="43"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44" dur="500"/>
                                        <p:tgtEl>
                                          <p:spTgt spid="15">
                                            <p:txEl>
                                              <p:pRg st="7" end="7"/>
                                            </p:txEl>
                                          </p:spTgt>
                                        </p:tgtEl>
                                      </p:cBhvr>
                                    </p:animEffect>
                                  </p:childTnLst>
                                </p:cTn>
                              </p:par>
                            </p:childTnLst>
                          </p:cTn>
                        </p:par>
                        <p:par>
                          <p:cTn id="45" fill="hold">
                            <p:stCondLst>
                              <p:cond delay="5000"/>
                            </p:stCondLst>
                            <p:childTnLst>
                              <p:par>
                                <p:cTn id="46" presetID="14" presetClass="entr" presetSubtype="10" fill="hold" nodeType="afterEffect">
                                  <p:stCondLst>
                                    <p:cond delay="0"/>
                                  </p:stCondLst>
                                  <p:childTnLst>
                                    <p:set>
                                      <p:cBhvr>
                                        <p:cTn id="47"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48"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6544</TotalTime>
  <Words>3119</Words>
  <Application>Microsoft Office PowerPoint</Application>
  <PresentationFormat>On-screen Show (16:9)</PresentationFormat>
  <Paragraphs>426</Paragraphs>
  <Slides>56</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Aharoni</vt:lpstr>
      <vt:lpstr>Arial</vt:lpstr>
      <vt:lpstr>Arial Rounded MT Bold</vt:lpstr>
      <vt:lpstr>Brush Script MT</vt:lpstr>
      <vt:lpstr>Calibri</vt:lpstr>
      <vt:lpstr>Cambria Math</vt:lpstr>
      <vt:lpstr>Comic Sans MS</vt:lpstr>
      <vt:lpstr>Consolas</vt:lpstr>
      <vt:lpstr>Courier New</vt:lpstr>
      <vt:lpstr>Open Sans</vt:lpstr>
      <vt:lpstr>Route 159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Syarifah Hafizah</dc:creator>
  <cp:lastModifiedBy>Thalhah Alfayyedi</cp:lastModifiedBy>
  <cp:revision>273</cp:revision>
  <dcterms:created xsi:type="dcterms:W3CDTF">2022-05-23T06:23:33Z</dcterms:created>
  <dcterms:modified xsi:type="dcterms:W3CDTF">2024-10-16T05:35:15Z</dcterms:modified>
</cp:coreProperties>
</file>